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50bc4e26a3da4d00"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303" r:id="rId5"/>
    <p:sldId id="631" r:id="rId6"/>
    <p:sldId id="285" r:id="rId7"/>
    <p:sldId id="341" r:id="rId8"/>
    <p:sldId id="655" r:id="rId9"/>
    <p:sldId id="656" r:id="rId10"/>
    <p:sldId id="658" r:id="rId11"/>
    <p:sldId id="659" r:id="rId12"/>
    <p:sldId id="661" r:id="rId13"/>
    <p:sldId id="654" r:id="rId14"/>
    <p:sldId id="663" r:id="rId15"/>
    <p:sldId id="664" r:id="rId16"/>
    <p:sldId id="665" r:id="rId17"/>
    <p:sldId id="666" r:id="rId18"/>
    <p:sldId id="667" r:id="rId19"/>
    <p:sldId id="347" r:id="rId20"/>
    <p:sldId id="668" r:id="rId21"/>
    <p:sldId id="669" r:id="rId22"/>
    <p:sldId id="672" r:id="rId23"/>
    <p:sldId id="671" r:id="rId24"/>
    <p:sldId id="673" r:id="rId25"/>
    <p:sldId id="662" r:id="rId26"/>
    <p:sldId id="675" r:id="rId27"/>
    <p:sldId id="676" r:id="rId28"/>
    <p:sldId id="677" r:id="rId29"/>
    <p:sldId id="682" r:id="rId30"/>
    <p:sldId id="683" r:id="rId31"/>
    <p:sldId id="684" r:id="rId32"/>
    <p:sldId id="685" r:id="rId33"/>
    <p:sldId id="686" r:id="rId34"/>
    <p:sldId id="687" r:id="rId35"/>
    <p:sldId id="674" r:id="rId36"/>
    <p:sldId id="689" r:id="rId37"/>
    <p:sldId id="688" r:id="rId38"/>
    <p:sldId id="646" r:id="rId39"/>
    <p:sldId id="641"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3DEF28-32BD-4D85-A332-914F825704B4}">
          <p14:sldIdLst>
            <p14:sldId id="303"/>
            <p14:sldId id="631"/>
            <p14:sldId id="285"/>
            <p14:sldId id="341"/>
            <p14:sldId id="655"/>
            <p14:sldId id="656"/>
            <p14:sldId id="658"/>
            <p14:sldId id="659"/>
            <p14:sldId id="661"/>
            <p14:sldId id="654"/>
            <p14:sldId id="663"/>
            <p14:sldId id="664"/>
            <p14:sldId id="665"/>
            <p14:sldId id="666"/>
            <p14:sldId id="667"/>
            <p14:sldId id="347"/>
            <p14:sldId id="668"/>
            <p14:sldId id="669"/>
            <p14:sldId id="672"/>
            <p14:sldId id="671"/>
            <p14:sldId id="673"/>
            <p14:sldId id="662"/>
            <p14:sldId id="675"/>
            <p14:sldId id="676"/>
            <p14:sldId id="677"/>
            <p14:sldId id="682"/>
            <p14:sldId id="683"/>
            <p14:sldId id="684"/>
            <p14:sldId id="685"/>
            <p14:sldId id="686"/>
            <p14:sldId id="687"/>
            <p14:sldId id="674"/>
            <p14:sldId id="689"/>
            <p14:sldId id="688"/>
            <p14:sldId id="646"/>
            <p14:sldId id="641"/>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9886B008-761E-E478-81AD-38EF162C7DF6}" name="Chester Howarth" initials="CH" userId="S::Chester.Howarth@cqc.org.uk::648a82ac-ada1-472a-b64c-706a36c75676" providerId="AD"/>
  <p188:author id="{23C4AF64-18B8-F4D4-0A7D-D0FF2E138424}" name="Symone Allijohn" initials="SA" userId="S::Symone.Allijohn@surveycoordination.com::b1edc1ad-1782-45a7-b90e-7ff6cd0275b0"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4E"/>
    <a:srgbClr val="CCA094"/>
    <a:srgbClr val="4A4A49"/>
    <a:srgbClr val="9D9E9C"/>
    <a:srgbClr val="954F72"/>
    <a:srgbClr val="8A2700"/>
    <a:srgbClr val="1E445C"/>
    <a:srgbClr val="FFD700"/>
    <a:srgbClr val="FF7037"/>
    <a:srgbClr val="FFA0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0" autoAdjust="0"/>
    <p:restoredTop sz="88177" autoAdjust="0"/>
  </p:normalViewPr>
  <p:slideViewPr>
    <p:cSldViewPr snapToGrid="0" showGuides="1">
      <p:cViewPr varScale="1">
        <p:scale>
          <a:sx n="52" d="100"/>
          <a:sy n="52" d="100"/>
        </p:scale>
        <p:origin x="1076" y="92"/>
      </p:cViewPr>
      <p:guideLst>
        <p:guide orient="horz" pos="2160"/>
        <p:guide pos="3840"/>
      </p:guideLst>
    </p:cSldViewPr>
  </p:slideViewPr>
  <p:notesTextViewPr>
    <p:cViewPr>
      <p:scale>
        <a:sx n="3" d="2"/>
        <a:sy n="3" d="2"/>
      </p:scale>
      <p:origin x="0" y="0"/>
    </p:cViewPr>
  </p:notesTextViewPr>
  <p:sorterViewPr>
    <p:cViewPr>
      <p:scale>
        <a:sx n="90" d="100"/>
        <a:sy n="9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3.xml.rels><?xml version="1.0" encoding="UTF-8" standalone="yes"?>
<Relationships xmlns="http://schemas.openxmlformats.org/package/2006/relationships"><Relationship Id="rId8" Type="http://schemas.openxmlformats.org/officeDocument/2006/relationships/hyperlink" Target="https://nhssurveys.org/survey-instructions/submitting-samples/" TargetMode="External"/><Relationship Id="rId3" Type="http://schemas.openxmlformats.org/officeDocument/2006/relationships/hyperlink" Target="https://nhssurveys.org/survey-instructions/data-protection-and-confidentiality/" TargetMode="External"/><Relationship Id="rId7" Type="http://schemas.openxmlformats.org/officeDocument/2006/relationships/hyperlink" Target="https://nhssurveys.org/survey-instructions/implementing-the-survey-the-practicalities/" TargetMode="External"/><Relationship Id="rId12" Type="http://schemas.openxmlformats.org/officeDocument/2006/relationships/hyperlink" Target="https://nhssurveys.org/survey-instructions/universal-glossary/" TargetMode="External"/><Relationship Id="rId2" Type="http://schemas.openxmlformats.org/officeDocument/2006/relationships/hyperlink" Target="https://nhssurveys.org/survey-instructions/setting-up-a-project-team/" TargetMode="External"/><Relationship Id="rId1" Type="http://schemas.openxmlformats.org/officeDocument/2006/relationships/hyperlink" Target="https://nhssurveys.org/survey-instructions/patient-feedback-and-the-nhs-constitution/" TargetMode="External"/><Relationship Id="rId6" Type="http://schemas.openxmlformats.org/officeDocument/2006/relationships/hyperlink" Target="https://nhssurveys.org/survey-instructions/publicising-surveys/" TargetMode="External"/><Relationship Id="rId11" Type="http://schemas.openxmlformats.org/officeDocument/2006/relationships/hyperlink" Target="https://nhssurveys.org/survey-instructions/reporting-results/" TargetMode="External"/><Relationship Id="rId5" Type="http://schemas.openxmlformats.org/officeDocument/2006/relationships/hyperlink" Target="https://nhssurveys.org/survey-instructions/collecting-data-from-non-english-speaking-populations/" TargetMode="External"/><Relationship Id="rId10" Type="http://schemas.openxmlformats.org/officeDocument/2006/relationships/hyperlink" Target="https://nhssurveys.org/survey-instructions/making-sense-of-the-data/" TargetMode="External"/><Relationship Id="rId4" Type="http://schemas.openxmlformats.org/officeDocument/2006/relationships/hyperlink" Target="https://nhssurveys.org/survey-instructions/ethical-issues-ethics-committees-and-research-governance/" TargetMode="External"/><Relationship Id="rId9" Type="http://schemas.openxmlformats.org/officeDocument/2006/relationships/hyperlink" Target="https://nhssurveys.org/survey-instructions/entering-and-submitting-final-data/"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nhssurveys.org/survey-instructions/submitting-samples/" TargetMode="External"/><Relationship Id="rId3" Type="http://schemas.openxmlformats.org/officeDocument/2006/relationships/hyperlink" Target="https://nhssurveys.org/survey-instructions/data-protection-and-confidentiality/" TargetMode="External"/><Relationship Id="rId7" Type="http://schemas.openxmlformats.org/officeDocument/2006/relationships/hyperlink" Target="https://nhssurveys.org/survey-instructions/implementing-the-survey-the-practicalities/" TargetMode="External"/><Relationship Id="rId12" Type="http://schemas.openxmlformats.org/officeDocument/2006/relationships/hyperlink" Target="https://nhssurveys.org/survey-instructions/universal-glossary/" TargetMode="External"/><Relationship Id="rId2" Type="http://schemas.openxmlformats.org/officeDocument/2006/relationships/hyperlink" Target="https://nhssurveys.org/survey-instructions/setting-up-a-project-team/" TargetMode="External"/><Relationship Id="rId1" Type="http://schemas.openxmlformats.org/officeDocument/2006/relationships/hyperlink" Target="https://nhssurveys.org/survey-instructions/patient-feedback-and-the-nhs-constitution/" TargetMode="External"/><Relationship Id="rId6" Type="http://schemas.openxmlformats.org/officeDocument/2006/relationships/hyperlink" Target="https://nhssurveys.org/survey-instructions/publicising-surveys/" TargetMode="External"/><Relationship Id="rId11" Type="http://schemas.openxmlformats.org/officeDocument/2006/relationships/hyperlink" Target="https://nhssurveys.org/survey-instructions/reporting-results/" TargetMode="External"/><Relationship Id="rId5" Type="http://schemas.openxmlformats.org/officeDocument/2006/relationships/hyperlink" Target="https://nhssurveys.org/survey-instructions/collecting-data-from-non-english-speaking-populations/" TargetMode="External"/><Relationship Id="rId10" Type="http://schemas.openxmlformats.org/officeDocument/2006/relationships/hyperlink" Target="https://nhssurveys.org/survey-instructions/making-sense-of-the-data/" TargetMode="External"/><Relationship Id="rId4" Type="http://schemas.openxmlformats.org/officeDocument/2006/relationships/hyperlink" Target="https://nhssurveys.org/survey-instructions/ethical-issues-ethics-committees-and-research-governance/" TargetMode="External"/><Relationship Id="rId9" Type="http://schemas.openxmlformats.org/officeDocument/2006/relationships/hyperlink" Target="https://nhssurveys.org/survey-instructions/entering-and-submitting-final-data/"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9A9B1-F0F5-4E6B-BD22-EB7430C41D6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8CCEB2BA-93B8-4A98-AE17-C0B9D0FC11C7}">
      <dgm:prSet custT="1"/>
      <dgm:spPr/>
      <dgm:t>
        <a:bodyPr/>
        <a:lstStyle/>
        <a:p>
          <a:r>
            <a:rPr lang="en-US" sz="1600" dirty="0">
              <a:solidFill>
                <a:schemeClr val="tx1"/>
              </a:solidFill>
              <a:latin typeface="Arial" panose="020B0604020202020204" pitchFamily="34" charset="0"/>
              <a:cs typeface="Arial" panose="020B0604020202020204" pitchFamily="34" charset="0"/>
            </a:rPr>
            <a:t>Overview of 2025 Adult Inpatient Survey (IP25) [10 mins]</a:t>
          </a:r>
        </a:p>
      </dgm:t>
    </dgm:pt>
    <dgm:pt modelId="{10D613D6-AFA1-453D-BE83-F845EF58B58B}" type="parTrans" cxnId="{C273C8B9-2A0C-49C2-B3BA-955B3B8ECF3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B42D83B-7825-4DE8-AD27-C937FE3059F2}" type="sibTrans" cxnId="{C273C8B9-2A0C-49C2-B3BA-955B3B8ECF3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0FEA695-ED2D-486D-A6CD-6BDC227B18E7}">
      <dgm:prSet custT="1"/>
      <dgm:spPr/>
      <dgm:t>
        <a:bodyPr/>
        <a:lstStyle/>
        <a:p>
          <a:r>
            <a:rPr lang="en-US" sz="1600" dirty="0">
              <a:solidFill>
                <a:schemeClr val="tx1"/>
              </a:solidFill>
              <a:latin typeface="Arial" panose="020B0604020202020204" pitchFamily="34" charset="0"/>
              <a:cs typeface="Arial" panose="020B0604020202020204" pitchFamily="34" charset="0"/>
            </a:rPr>
            <a:t>Potential sampling errors [5 mins]</a:t>
          </a:r>
        </a:p>
      </dgm:t>
    </dgm:pt>
    <dgm:pt modelId="{830B758F-21CD-4FFA-938D-7CC2DE3F84DA}" type="parTrans" cxnId="{6F47CDAE-7B36-4897-B471-91CFF708FA52}">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8CB6E570-FF7A-41FB-8387-83215E920276}" type="sibTrans" cxnId="{6F47CDAE-7B36-4897-B471-91CFF708FA52}">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083F1F3-EB7D-49EF-B103-22666EE2F570}">
      <dgm:prSet custT="1"/>
      <dgm:spPr/>
      <dgm:t>
        <a:bodyPr/>
        <a:lstStyle/>
        <a:p>
          <a:r>
            <a:rPr lang="en-GB" sz="1600" dirty="0">
              <a:solidFill>
                <a:schemeClr val="tx1"/>
              </a:solidFill>
            </a:rPr>
            <a:t>Sampling and contact approach [15 mins]</a:t>
          </a:r>
        </a:p>
      </dgm:t>
    </dgm:pt>
    <dgm:pt modelId="{E377CBB7-6DAF-471F-919B-7C1F62E1B301}" type="parTrans" cxnId="{D2E08D75-82BE-487B-9E09-08F6815CD6D6}">
      <dgm:prSet/>
      <dgm:spPr/>
      <dgm:t>
        <a:bodyPr/>
        <a:lstStyle/>
        <a:p>
          <a:endParaRPr lang="en-GB" sz="1600">
            <a:solidFill>
              <a:schemeClr val="tx1"/>
            </a:solidFill>
          </a:endParaRPr>
        </a:p>
      </dgm:t>
    </dgm:pt>
    <dgm:pt modelId="{DBFB1469-391F-473C-ACD0-F35624C7DAE5}" type="sibTrans" cxnId="{D2E08D75-82BE-487B-9E09-08F6815CD6D6}">
      <dgm:prSet/>
      <dgm:spPr/>
      <dgm:t>
        <a:bodyPr/>
        <a:lstStyle/>
        <a:p>
          <a:endParaRPr lang="en-GB" sz="1600">
            <a:solidFill>
              <a:schemeClr val="tx1"/>
            </a:solidFill>
          </a:endParaRPr>
        </a:p>
      </dgm:t>
    </dgm:pt>
    <dgm:pt modelId="{BBCC0691-9D61-4327-BF83-400E6D7770E0}">
      <dgm:prSet custT="1"/>
      <dgm:spPr/>
      <dgm:t>
        <a:bodyPr/>
        <a:lstStyle/>
        <a:p>
          <a:r>
            <a:rPr lang="en-GB" sz="1600" dirty="0">
              <a:solidFill>
                <a:schemeClr val="tx1"/>
              </a:solidFill>
            </a:rPr>
            <a:t>Patient facing materials [10 mins]</a:t>
          </a:r>
        </a:p>
      </dgm:t>
    </dgm:pt>
    <dgm:pt modelId="{4DBD72F7-185B-4BA0-A59C-95D2353B92CF}" type="parTrans" cxnId="{85941E12-D161-4986-8A45-2A21FA245AE1}">
      <dgm:prSet/>
      <dgm:spPr/>
      <dgm:t>
        <a:bodyPr/>
        <a:lstStyle/>
        <a:p>
          <a:endParaRPr lang="en-GB" sz="1600">
            <a:solidFill>
              <a:schemeClr val="tx1"/>
            </a:solidFill>
          </a:endParaRPr>
        </a:p>
      </dgm:t>
    </dgm:pt>
    <dgm:pt modelId="{423EA6FF-E32D-4334-A281-BF8B4C30FFD2}" type="sibTrans" cxnId="{85941E12-D161-4986-8A45-2A21FA245AE1}">
      <dgm:prSet/>
      <dgm:spPr/>
      <dgm:t>
        <a:bodyPr/>
        <a:lstStyle/>
        <a:p>
          <a:endParaRPr lang="en-GB" sz="1600">
            <a:solidFill>
              <a:schemeClr val="tx1"/>
            </a:solidFill>
          </a:endParaRPr>
        </a:p>
      </dgm:t>
    </dgm:pt>
    <dgm:pt modelId="{1958D15C-E463-405F-8EC4-5D73D29228BE}">
      <dgm:prSet custT="1"/>
      <dgm:spPr/>
      <dgm:t>
        <a:bodyPr/>
        <a:lstStyle/>
        <a:p>
          <a:r>
            <a:rPr lang="en-GB" sz="1600" dirty="0">
              <a:solidFill>
                <a:schemeClr val="tx1"/>
              </a:solidFill>
            </a:rPr>
            <a:t>Questionnaire development: survey questions [15 mins]</a:t>
          </a:r>
        </a:p>
      </dgm:t>
    </dgm:pt>
    <dgm:pt modelId="{8D713F76-84A6-4879-BD8C-D505009B7F59}" type="parTrans" cxnId="{B88718B3-DF30-4F15-8AC4-788160EE67D6}">
      <dgm:prSet/>
      <dgm:spPr/>
      <dgm:t>
        <a:bodyPr/>
        <a:lstStyle/>
        <a:p>
          <a:endParaRPr lang="en-GB" sz="1600">
            <a:solidFill>
              <a:schemeClr val="tx1"/>
            </a:solidFill>
          </a:endParaRPr>
        </a:p>
      </dgm:t>
    </dgm:pt>
    <dgm:pt modelId="{37817DF5-BF9E-4C93-A19D-7B674B6C8D11}" type="sibTrans" cxnId="{B88718B3-DF30-4F15-8AC4-788160EE67D6}">
      <dgm:prSet/>
      <dgm:spPr/>
      <dgm:t>
        <a:bodyPr/>
        <a:lstStyle/>
        <a:p>
          <a:endParaRPr lang="en-GB" sz="1600">
            <a:solidFill>
              <a:schemeClr val="tx1"/>
            </a:solidFill>
          </a:endParaRPr>
        </a:p>
      </dgm:t>
    </dgm:pt>
    <dgm:pt modelId="{D12EA672-D0C9-4476-8279-4F9B14103994}">
      <dgm:prSet custT="1"/>
      <dgm:spPr/>
      <dgm:t>
        <a:bodyPr/>
        <a:lstStyle/>
        <a:p>
          <a:r>
            <a:rPr lang="en-GB" sz="1600" dirty="0">
              <a:solidFill>
                <a:schemeClr val="tx1"/>
              </a:solidFill>
            </a:rPr>
            <a:t>Data protection and Section 251 requirements [5 mins]</a:t>
          </a:r>
        </a:p>
      </dgm:t>
    </dgm:pt>
    <dgm:pt modelId="{94F6AD35-B645-42A4-B4BF-D3BEBCEBBDDC}" type="parTrans" cxnId="{C81C04BE-37E6-4468-B937-F9E948145542}">
      <dgm:prSet/>
      <dgm:spPr/>
      <dgm:t>
        <a:bodyPr/>
        <a:lstStyle/>
        <a:p>
          <a:endParaRPr lang="en-GB" sz="1600">
            <a:solidFill>
              <a:schemeClr val="tx1"/>
            </a:solidFill>
          </a:endParaRPr>
        </a:p>
      </dgm:t>
    </dgm:pt>
    <dgm:pt modelId="{F284FC97-594B-49C9-BA6F-2B0FBB2C26B0}" type="sibTrans" cxnId="{C81C04BE-37E6-4468-B937-F9E948145542}">
      <dgm:prSet/>
      <dgm:spPr/>
      <dgm:t>
        <a:bodyPr/>
        <a:lstStyle/>
        <a:p>
          <a:endParaRPr lang="en-GB" sz="1600">
            <a:solidFill>
              <a:schemeClr val="tx1"/>
            </a:solidFill>
          </a:endParaRPr>
        </a:p>
      </dgm:t>
    </dgm:pt>
    <dgm:pt modelId="{2DF10256-FC44-4537-820D-90D4422C8AFB}">
      <dgm:prSet custT="1"/>
      <dgm:spPr/>
      <dgm:t>
        <a:bodyPr/>
        <a:lstStyle/>
        <a:p>
          <a:r>
            <a:rPr lang="en-GB" sz="1600" dirty="0">
              <a:solidFill>
                <a:schemeClr val="tx1"/>
              </a:solidFill>
            </a:rPr>
            <a:t>Demographic Batch Services (DBS) checks [5 mins]</a:t>
          </a:r>
        </a:p>
      </dgm:t>
    </dgm:pt>
    <dgm:pt modelId="{D37C5C7D-B3F1-44B6-B927-D8CE5509F0B7}" type="parTrans" cxnId="{E56D3977-3595-4498-A0D6-F983D984E42B}">
      <dgm:prSet/>
      <dgm:spPr/>
      <dgm:t>
        <a:bodyPr/>
        <a:lstStyle/>
        <a:p>
          <a:endParaRPr lang="en-GB" sz="1600">
            <a:solidFill>
              <a:schemeClr val="tx1"/>
            </a:solidFill>
          </a:endParaRPr>
        </a:p>
      </dgm:t>
    </dgm:pt>
    <dgm:pt modelId="{EC286136-8D9E-485B-92F5-2A8A782B7A57}" type="sibTrans" cxnId="{E56D3977-3595-4498-A0D6-F983D984E42B}">
      <dgm:prSet/>
      <dgm:spPr/>
      <dgm:t>
        <a:bodyPr/>
        <a:lstStyle/>
        <a:p>
          <a:endParaRPr lang="en-GB" sz="1600">
            <a:solidFill>
              <a:schemeClr val="tx1"/>
            </a:solidFill>
          </a:endParaRPr>
        </a:p>
      </dgm:t>
    </dgm:pt>
    <dgm:pt modelId="{F623336F-A74F-4CEC-A2C3-9F5F39822761}">
      <dgm:prSet custT="1"/>
      <dgm:spPr/>
      <dgm:t>
        <a:bodyPr/>
        <a:lstStyle/>
        <a:p>
          <a:r>
            <a:rPr lang="en-GB" sz="1600" dirty="0">
              <a:solidFill>
                <a:schemeClr val="tx1"/>
              </a:solidFill>
            </a:rPr>
            <a:t>Instruction manuals [10 mins]</a:t>
          </a:r>
        </a:p>
      </dgm:t>
    </dgm:pt>
    <dgm:pt modelId="{F0EBEFC9-9695-49F7-804D-D9449BC6B2E9}" type="parTrans" cxnId="{323B8AA2-763D-480E-82BC-CC834F92FED9}">
      <dgm:prSet/>
      <dgm:spPr/>
      <dgm:t>
        <a:bodyPr/>
        <a:lstStyle/>
        <a:p>
          <a:endParaRPr lang="en-GB" sz="1600">
            <a:solidFill>
              <a:schemeClr val="tx1"/>
            </a:solidFill>
          </a:endParaRPr>
        </a:p>
      </dgm:t>
    </dgm:pt>
    <dgm:pt modelId="{EDD80CF9-3FB9-468C-B35A-1A88ED11BDCD}" type="sibTrans" cxnId="{323B8AA2-763D-480E-82BC-CC834F92FED9}">
      <dgm:prSet/>
      <dgm:spPr/>
      <dgm:t>
        <a:bodyPr/>
        <a:lstStyle/>
        <a:p>
          <a:endParaRPr lang="en-GB" sz="1600">
            <a:solidFill>
              <a:schemeClr val="tx1"/>
            </a:solidFill>
          </a:endParaRPr>
        </a:p>
      </dgm:t>
    </dgm:pt>
    <dgm:pt modelId="{1BECE211-02E3-4676-B173-1FF5EE056C25}">
      <dgm:prSet custT="1"/>
      <dgm:spPr/>
      <dgm:t>
        <a:bodyPr/>
        <a:lstStyle/>
        <a:p>
          <a:r>
            <a:rPr lang="en-GB" sz="1600" dirty="0">
              <a:solidFill>
                <a:schemeClr val="tx1"/>
              </a:solidFill>
            </a:rPr>
            <a:t>Entering fieldwork [5 mins]</a:t>
          </a:r>
        </a:p>
      </dgm:t>
    </dgm:pt>
    <dgm:pt modelId="{48DF19B5-E9D0-4188-BAC6-840896BFD086}" type="parTrans" cxnId="{C5E90951-8052-44D5-A1C9-8CFC1CF46DBB}">
      <dgm:prSet/>
      <dgm:spPr/>
      <dgm:t>
        <a:bodyPr/>
        <a:lstStyle/>
        <a:p>
          <a:endParaRPr lang="en-GB" sz="1600">
            <a:solidFill>
              <a:schemeClr val="tx1"/>
            </a:solidFill>
          </a:endParaRPr>
        </a:p>
      </dgm:t>
    </dgm:pt>
    <dgm:pt modelId="{345548EC-0F8D-4314-9455-41E6B9E33963}" type="sibTrans" cxnId="{C5E90951-8052-44D5-A1C9-8CFC1CF46DBB}">
      <dgm:prSet/>
      <dgm:spPr/>
      <dgm:t>
        <a:bodyPr/>
        <a:lstStyle/>
        <a:p>
          <a:endParaRPr lang="en-GB" sz="1600">
            <a:solidFill>
              <a:schemeClr val="tx1"/>
            </a:solidFill>
          </a:endParaRPr>
        </a:p>
      </dgm:t>
    </dgm:pt>
    <dgm:pt modelId="{D958A761-EA12-4959-8083-E2830E0307AE}">
      <dgm:prSet custT="1"/>
      <dgm:spPr/>
      <dgm:t>
        <a:bodyPr/>
        <a:lstStyle/>
        <a:p>
          <a:r>
            <a:rPr lang="en-GB" sz="1600" dirty="0">
              <a:solidFill>
                <a:schemeClr val="tx1"/>
              </a:solidFill>
            </a:rPr>
            <a:t>Key dates [5 mins]</a:t>
          </a:r>
        </a:p>
      </dgm:t>
    </dgm:pt>
    <dgm:pt modelId="{47D24C0F-497E-49C5-A7EA-084456171053}" type="parTrans" cxnId="{2F7C7B2A-E115-4E5D-9DF0-F0294A342A9E}">
      <dgm:prSet/>
      <dgm:spPr/>
      <dgm:t>
        <a:bodyPr/>
        <a:lstStyle/>
        <a:p>
          <a:endParaRPr lang="en-GB" sz="1600">
            <a:solidFill>
              <a:schemeClr val="tx1"/>
            </a:solidFill>
          </a:endParaRPr>
        </a:p>
      </dgm:t>
    </dgm:pt>
    <dgm:pt modelId="{B8F7F1D8-AA31-4B3C-853E-BEB31E05722F}" type="sibTrans" cxnId="{2F7C7B2A-E115-4E5D-9DF0-F0294A342A9E}">
      <dgm:prSet/>
      <dgm:spPr/>
      <dgm:t>
        <a:bodyPr/>
        <a:lstStyle/>
        <a:p>
          <a:endParaRPr lang="en-GB" sz="1600">
            <a:solidFill>
              <a:schemeClr val="tx1"/>
            </a:solidFill>
          </a:endParaRPr>
        </a:p>
      </dgm:t>
    </dgm:pt>
    <dgm:pt modelId="{687282B8-C4B7-4040-9458-781F19142843}">
      <dgm:prSet custT="1"/>
      <dgm:spPr/>
      <dgm:t>
        <a:bodyPr/>
        <a:lstStyle/>
        <a:p>
          <a:r>
            <a:rPr lang="en-GB" sz="1600" dirty="0">
              <a:solidFill>
                <a:schemeClr val="tx1"/>
              </a:solidFill>
            </a:rPr>
            <a:t>Questions [5 mins]</a:t>
          </a:r>
        </a:p>
      </dgm:t>
    </dgm:pt>
    <dgm:pt modelId="{B40A0EFC-E3BC-4B0E-A3AF-97F691839F4A}" type="parTrans" cxnId="{18DF0301-DDC9-4BF6-9F61-6CA79D490A49}">
      <dgm:prSet/>
      <dgm:spPr/>
      <dgm:t>
        <a:bodyPr/>
        <a:lstStyle/>
        <a:p>
          <a:endParaRPr lang="en-GB" sz="1600">
            <a:solidFill>
              <a:schemeClr val="tx1"/>
            </a:solidFill>
          </a:endParaRPr>
        </a:p>
      </dgm:t>
    </dgm:pt>
    <dgm:pt modelId="{A4736169-075F-4A4E-978A-738BD3D4CF6B}" type="sibTrans" cxnId="{18DF0301-DDC9-4BF6-9F61-6CA79D490A49}">
      <dgm:prSet/>
      <dgm:spPr/>
      <dgm:t>
        <a:bodyPr/>
        <a:lstStyle/>
        <a:p>
          <a:endParaRPr lang="en-GB" sz="1600">
            <a:solidFill>
              <a:schemeClr val="tx1"/>
            </a:solidFill>
          </a:endParaRPr>
        </a:p>
      </dgm:t>
    </dgm:pt>
    <dgm:pt modelId="{098F061A-B994-4B50-8C3E-5EDD8C2D8945}" type="pres">
      <dgm:prSet presAssocID="{5789A9B1-F0F5-4E6B-BD22-EB7430C41D6E}" presName="linear" presStyleCnt="0">
        <dgm:presLayoutVars>
          <dgm:animLvl val="lvl"/>
          <dgm:resizeHandles val="exact"/>
        </dgm:presLayoutVars>
      </dgm:prSet>
      <dgm:spPr/>
    </dgm:pt>
    <dgm:pt modelId="{B99A6CC6-4434-416C-8702-B23CBFAE14ED}" type="pres">
      <dgm:prSet presAssocID="{8CCEB2BA-93B8-4A98-AE17-C0B9D0FC11C7}" presName="parentText" presStyleLbl="node1" presStyleIdx="0" presStyleCnt="11">
        <dgm:presLayoutVars>
          <dgm:chMax val="0"/>
          <dgm:bulletEnabled val="1"/>
        </dgm:presLayoutVars>
      </dgm:prSet>
      <dgm:spPr/>
    </dgm:pt>
    <dgm:pt modelId="{2B9C06C2-7ABA-41C0-B14E-024DFF2E88A5}" type="pres">
      <dgm:prSet presAssocID="{FB42D83B-7825-4DE8-AD27-C937FE3059F2}" presName="spacer" presStyleCnt="0"/>
      <dgm:spPr/>
    </dgm:pt>
    <dgm:pt modelId="{12DB0D93-CECD-4F26-956B-A3470C666591}" type="pres">
      <dgm:prSet presAssocID="{B083F1F3-EB7D-49EF-B103-22666EE2F570}" presName="parentText" presStyleLbl="node1" presStyleIdx="1" presStyleCnt="11">
        <dgm:presLayoutVars>
          <dgm:chMax val="0"/>
          <dgm:bulletEnabled val="1"/>
        </dgm:presLayoutVars>
      </dgm:prSet>
      <dgm:spPr/>
    </dgm:pt>
    <dgm:pt modelId="{18C5FF7F-A9C5-4219-9E8B-496857A13777}" type="pres">
      <dgm:prSet presAssocID="{DBFB1469-391F-473C-ACD0-F35624C7DAE5}" presName="spacer" presStyleCnt="0"/>
      <dgm:spPr/>
    </dgm:pt>
    <dgm:pt modelId="{8EAE0254-50D0-4135-A8D6-87C118153B04}" type="pres">
      <dgm:prSet presAssocID="{10FEA695-ED2D-486D-A6CD-6BDC227B18E7}" presName="parentText" presStyleLbl="node1" presStyleIdx="2" presStyleCnt="11">
        <dgm:presLayoutVars>
          <dgm:chMax val="0"/>
          <dgm:bulletEnabled val="1"/>
        </dgm:presLayoutVars>
      </dgm:prSet>
      <dgm:spPr/>
    </dgm:pt>
    <dgm:pt modelId="{DF60504D-D4C1-4289-A58E-033813AE4025}" type="pres">
      <dgm:prSet presAssocID="{8CB6E570-FF7A-41FB-8387-83215E920276}" presName="spacer" presStyleCnt="0"/>
      <dgm:spPr/>
    </dgm:pt>
    <dgm:pt modelId="{7EC39840-4BE7-4705-B404-16746FEE1B4A}" type="pres">
      <dgm:prSet presAssocID="{BBCC0691-9D61-4327-BF83-400E6D7770E0}" presName="parentText" presStyleLbl="node1" presStyleIdx="3" presStyleCnt="11" custLinFactNeighborX="-46">
        <dgm:presLayoutVars>
          <dgm:chMax val="0"/>
          <dgm:bulletEnabled val="1"/>
        </dgm:presLayoutVars>
      </dgm:prSet>
      <dgm:spPr/>
    </dgm:pt>
    <dgm:pt modelId="{FF3D9106-CA4E-43AB-8B40-67EA67A0153E}" type="pres">
      <dgm:prSet presAssocID="{423EA6FF-E32D-4334-A281-BF8B4C30FFD2}" presName="spacer" presStyleCnt="0"/>
      <dgm:spPr/>
    </dgm:pt>
    <dgm:pt modelId="{742909FC-7F40-48C8-94E3-31C57D2AD226}" type="pres">
      <dgm:prSet presAssocID="{1958D15C-E463-405F-8EC4-5D73D29228BE}" presName="parentText" presStyleLbl="node1" presStyleIdx="4" presStyleCnt="11">
        <dgm:presLayoutVars>
          <dgm:chMax val="0"/>
          <dgm:bulletEnabled val="1"/>
        </dgm:presLayoutVars>
      </dgm:prSet>
      <dgm:spPr/>
    </dgm:pt>
    <dgm:pt modelId="{E55B102A-E10E-44B0-B1A3-A316498D327F}" type="pres">
      <dgm:prSet presAssocID="{37817DF5-BF9E-4C93-A19D-7B674B6C8D11}" presName="spacer" presStyleCnt="0"/>
      <dgm:spPr/>
    </dgm:pt>
    <dgm:pt modelId="{5DF09DCA-01F8-473D-BC09-4DD63CF23A89}" type="pres">
      <dgm:prSet presAssocID="{D12EA672-D0C9-4476-8279-4F9B14103994}" presName="parentText" presStyleLbl="node1" presStyleIdx="5" presStyleCnt="11">
        <dgm:presLayoutVars>
          <dgm:chMax val="0"/>
          <dgm:bulletEnabled val="1"/>
        </dgm:presLayoutVars>
      </dgm:prSet>
      <dgm:spPr/>
    </dgm:pt>
    <dgm:pt modelId="{935BEA44-11F3-4C85-8E36-3744C5D9CFBF}" type="pres">
      <dgm:prSet presAssocID="{F284FC97-594B-49C9-BA6F-2B0FBB2C26B0}" presName="spacer" presStyleCnt="0"/>
      <dgm:spPr/>
    </dgm:pt>
    <dgm:pt modelId="{F1C9061A-C213-4B3D-A203-813B7B723D04}" type="pres">
      <dgm:prSet presAssocID="{2DF10256-FC44-4537-820D-90D4422C8AFB}" presName="parentText" presStyleLbl="node1" presStyleIdx="6" presStyleCnt="11">
        <dgm:presLayoutVars>
          <dgm:chMax val="0"/>
          <dgm:bulletEnabled val="1"/>
        </dgm:presLayoutVars>
      </dgm:prSet>
      <dgm:spPr/>
    </dgm:pt>
    <dgm:pt modelId="{3FA92974-EA9F-4FB6-9EE6-995ED10CCD27}" type="pres">
      <dgm:prSet presAssocID="{EC286136-8D9E-485B-92F5-2A8A782B7A57}" presName="spacer" presStyleCnt="0"/>
      <dgm:spPr/>
    </dgm:pt>
    <dgm:pt modelId="{62763B05-7027-466C-9478-962AEFDF04F3}" type="pres">
      <dgm:prSet presAssocID="{F623336F-A74F-4CEC-A2C3-9F5F39822761}" presName="parentText" presStyleLbl="node1" presStyleIdx="7" presStyleCnt="11">
        <dgm:presLayoutVars>
          <dgm:chMax val="0"/>
          <dgm:bulletEnabled val="1"/>
        </dgm:presLayoutVars>
      </dgm:prSet>
      <dgm:spPr/>
    </dgm:pt>
    <dgm:pt modelId="{2EF01D75-5C05-441E-BC7E-796973407001}" type="pres">
      <dgm:prSet presAssocID="{EDD80CF9-3FB9-468C-B35A-1A88ED11BDCD}" presName="spacer" presStyleCnt="0"/>
      <dgm:spPr/>
    </dgm:pt>
    <dgm:pt modelId="{DFCAC275-0FCF-4AB7-A597-FEFA674885F2}" type="pres">
      <dgm:prSet presAssocID="{1BECE211-02E3-4676-B173-1FF5EE056C25}" presName="parentText" presStyleLbl="node1" presStyleIdx="8" presStyleCnt="11">
        <dgm:presLayoutVars>
          <dgm:chMax val="0"/>
          <dgm:bulletEnabled val="1"/>
        </dgm:presLayoutVars>
      </dgm:prSet>
      <dgm:spPr/>
    </dgm:pt>
    <dgm:pt modelId="{1DEA5F34-F13D-4FC6-B6AC-C4380B7506D8}" type="pres">
      <dgm:prSet presAssocID="{345548EC-0F8D-4314-9455-41E6B9E33963}" presName="spacer" presStyleCnt="0"/>
      <dgm:spPr/>
    </dgm:pt>
    <dgm:pt modelId="{B1C73A88-74EC-493D-B341-8E08FF691EA9}" type="pres">
      <dgm:prSet presAssocID="{D958A761-EA12-4959-8083-E2830E0307AE}" presName="parentText" presStyleLbl="node1" presStyleIdx="9" presStyleCnt="11">
        <dgm:presLayoutVars>
          <dgm:chMax val="0"/>
          <dgm:bulletEnabled val="1"/>
        </dgm:presLayoutVars>
      </dgm:prSet>
      <dgm:spPr/>
    </dgm:pt>
    <dgm:pt modelId="{ABB70510-FA82-4064-8500-F3A9596C932C}" type="pres">
      <dgm:prSet presAssocID="{B8F7F1D8-AA31-4B3C-853E-BEB31E05722F}" presName="spacer" presStyleCnt="0"/>
      <dgm:spPr/>
    </dgm:pt>
    <dgm:pt modelId="{A6D5EAA9-3B9A-49FA-9660-0EB01352260B}" type="pres">
      <dgm:prSet presAssocID="{687282B8-C4B7-4040-9458-781F19142843}" presName="parentText" presStyleLbl="node1" presStyleIdx="10" presStyleCnt="11">
        <dgm:presLayoutVars>
          <dgm:chMax val="0"/>
          <dgm:bulletEnabled val="1"/>
        </dgm:presLayoutVars>
      </dgm:prSet>
      <dgm:spPr/>
    </dgm:pt>
  </dgm:ptLst>
  <dgm:cxnLst>
    <dgm:cxn modelId="{18DF0301-DDC9-4BF6-9F61-6CA79D490A49}" srcId="{5789A9B1-F0F5-4E6B-BD22-EB7430C41D6E}" destId="{687282B8-C4B7-4040-9458-781F19142843}" srcOrd="10" destOrd="0" parTransId="{B40A0EFC-E3BC-4B0E-A3AF-97F691839F4A}" sibTransId="{A4736169-075F-4A4E-978A-738BD3D4CF6B}"/>
    <dgm:cxn modelId="{85941E12-D161-4986-8A45-2A21FA245AE1}" srcId="{5789A9B1-F0F5-4E6B-BD22-EB7430C41D6E}" destId="{BBCC0691-9D61-4327-BF83-400E6D7770E0}" srcOrd="3" destOrd="0" parTransId="{4DBD72F7-185B-4BA0-A59C-95D2353B92CF}" sibTransId="{423EA6FF-E32D-4334-A281-BF8B4C30FFD2}"/>
    <dgm:cxn modelId="{2F7C7B2A-E115-4E5D-9DF0-F0294A342A9E}" srcId="{5789A9B1-F0F5-4E6B-BD22-EB7430C41D6E}" destId="{D958A761-EA12-4959-8083-E2830E0307AE}" srcOrd="9" destOrd="0" parTransId="{47D24C0F-497E-49C5-A7EA-084456171053}" sibTransId="{B8F7F1D8-AA31-4B3C-853E-BEB31E05722F}"/>
    <dgm:cxn modelId="{693DE12F-27D8-46D4-9D3B-6B922D270BAF}" type="presOf" srcId="{D12EA672-D0C9-4476-8279-4F9B14103994}" destId="{5DF09DCA-01F8-473D-BC09-4DD63CF23A89}" srcOrd="0" destOrd="0" presId="urn:microsoft.com/office/officeart/2005/8/layout/vList2"/>
    <dgm:cxn modelId="{3CCE613C-A9AA-4C0E-B6F3-ECE32882CD87}" type="presOf" srcId="{5789A9B1-F0F5-4E6B-BD22-EB7430C41D6E}" destId="{098F061A-B994-4B50-8C3E-5EDD8C2D8945}" srcOrd="0" destOrd="0" presId="urn:microsoft.com/office/officeart/2005/8/layout/vList2"/>
    <dgm:cxn modelId="{6FE46D68-D23F-40B1-9875-18F5D2F111E9}" type="presOf" srcId="{1BECE211-02E3-4676-B173-1FF5EE056C25}" destId="{DFCAC275-0FCF-4AB7-A597-FEFA674885F2}" srcOrd="0" destOrd="0" presId="urn:microsoft.com/office/officeart/2005/8/layout/vList2"/>
    <dgm:cxn modelId="{CFA3726D-A395-4115-9E87-6C5A746924C3}" type="presOf" srcId="{F623336F-A74F-4CEC-A2C3-9F5F39822761}" destId="{62763B05-7027-466C-9478-962AEFDF04F3}" srcOrd="0" destOrd="0" presId="urn:microsoft.com/office/officeart/2005/8/layout/vList2"/>
    <dgm:cxn modelId="{C5E90951-8052-44D5-A1C9-8CFC1CF46DBB}" srcId="{5789A9B1-F0F5-4E6B-BD22-EB7430C41D6E}" destId="{1BECE211-02E3-4676-B173-1FF5EE056C25}" srcOrd="8" destOrd="0" parTransId="{48DF19B5-E9D0-4188-BAC6-840896BFD086}" sibTransId="{345548EC-0F8D-4314-9455-41E6B9E33963}"/>
    <dgm:cxn modelId="{D2E08D75-82BE-487B-9E09-08F6815CD6D6}" srcId="{5789A9B1-F0F5-4E6B-BD22-EB7430C41D6E}" destId="{B083F1F3-EB7D-49EF-B103-22666EE2F570}" srcOrd="1" destOrd="0" parTransId="{E377CBB7-6DAF-471F-919B-7C1F62E1B301}" sibTransId="{DBFB1469-391F-473C-ACD0-F35624C7DAE5}"/>
    <dgm:cxn modelId="{A3A84756-41D3-499F-AB19-E00645B736EA}" type="presOf" srcId="{BBCC0691-9D61-4327-BF83-400E6D7770E0}" destId="{7EC39840-4BE7-4705-B404-16746FEE1B4A}" srcOrd="0" destOrd="0" presId="urn:microsoft.com/office/officeart/2005/8/layout/vList2"/>
    <dgm:cxn modelId="{2D5ACC56-AF21-469F-8B72-C97A1E2848D7}" type="presOf" srcId="{2DF10256-FC44-4537-820D-90D4422C8AFB}" destId="{F1C9061A-C213-4B3D-A203-813B7B723D04}" srcOrd="0" destOrd="0" presId="urn:microsoft.com/office/officeart/2005/8/layout/vList2"/>
    <dgm:cxn modelId="{E56D3977-3595-4498-A0D6-F983D984E42B}" srcId="{5789A9B1-F0F5-4E6B-BD22-EB7430C41D6E}" destId="{2DF10256-FC44-4537-820D-90D4422C8AFB}" srcOrd="6" destOrd="0" parTransId="{D37C5C7D-B3F1-44B6-B927-D8CE5509F0B7}" sibTransId="{EC286136-8D9E-485B-92F5-2A8A782B7A57}"/>
    <dgm:cxn modelId="{1244BA7F-09AA-4772-80FA-A1343E7795AF}" type="presOf" srcId="{D958A761-EA12-4959-8083-E2830E0307AE}" destId="{B1C73A88-74EC-493D-B341-8E08FF691EA9}" srcOrd="0" destOrd="0" presId="urn:microsoft.com/office/officeart/2005/8/layout/vList2"/>
    <dgm:cxn modelId="{5B4F7A88-5F4C-4104-8649-08D96D041A2D}" type="presOf" srcId="{687282B8-C4B7-4040-9458-781F19142843}" destId="{A6D5EAA9-3B9A-49FA-9660-0EB01352260B}" srcOrd="0" destOrd="0" presId="urn:microsoft.com/office/officeart/2005/8/layout/vList2"/>
    <dgm:cxn modelId="{71F60F8B-FCEA-48CD-89B0-AA40ED8E5549}" type="presOf" srcId="{B083F1F3-EB7D-49EF-B103-22666EE2F570}" destId="{12DB0D93-CECD-4F26-956B-A3470C666591}" srcOrd="0" destOrd="0" presId="urn:microsoft.com/office/officeart/2005/8/layout/vList2"/>
    <dgm:cxn modelId="{136BBB8F-47FB-4DF6-A992-EB3BA8E0AE7A}" type="presOf" srcId="{8CCEB2BA-93B8-4A98-AE17-C0B9D0FC11C7}" destId="{B99A6CC6-4434-416C-8702-B23CBFAE14ED}" srcOrd="0" destOrd="0" presId="urn:microsoft.com/office/officeart/2005/8/layout/vList2"/>
    <dgm:cxn modelId="{323B8AA2-763D-480E-82BC-CC834F92FED9}" srcId="{5789A9B1-F0F5-4E6B-BD22-EB7430C41D6E}" destId="{F623336F-A74F-4CEC-A2C3-9F5F39822761}" srcOrd="7" destOrd="0" parTransId="{F0EBEFC9-9695-49F7-804D-D9449BC6B2E9}" sibTransId="{EDD80CF9-3FB9-468C-B35A-1A88ED11BDCD}"/>
    <dgm:cxn modelId="{6F47CDAE-7B36-4897-B471-91CFF708FA52}" srcId="{5789A9B1-F0F5-4E6B-BD22-EB7430C41D6E}" destId="{10FEA695-ED2D-486D-A6CD-6BDC227B18E7}" srcOrd="2" destOrd="0" parTransId="{830B758F-21CD-4FFA-938D-7CC2DE3F84DA}" sibTransId="{8CB6E570-FF7A-41FB-8387-83215E920276}"/>
    <dgm:cxn modelId="{B88718B3-DF30-4F15-8AC4-788160EE67D6}" srcId="{5789A9B1-F0F5-4E6B-BD22-EB7430C41D6E}" destId="{1958D15C-E463-405F-8EC4-5D73D29228BE}" srcOrd="4" destOrd="0" parTransId="{8D713F76-84A6-4879-BD8C-D505009B7F59}" sibTransId="{37817DF5-BF9E-4C93-A19D-7B674B6C8D11}"/>
    <dgm:cxn modelId="{C273C8B9-2A0C-49C2-B3BA-955B3B8ECF3C}" srcId="{5789A9B1-F0F5-4E6B-BD22-EB7430C41D6E}" destId="{8CCEB2BA-93B8-4A98-AE17-C0B9D0FC11C7}" srcOrd="0" destOrd="0" parTransId="{10D613D6-AFA1-453D-BE83-F845EF58B58B}" sibTransId="{FB42D83B-7825-4DE8-AD27-C937FE3059F2}"/>
    <dgm:cxn modelId="{C81C04BE-37E6-4468-B937-F9E948145542}" srcId="{5789A9B1-F0F5-4E6B-BD22-EB7430C41D6E}" destId="{D12EA672-D0C9-4476-8279-4F9B14103994}" srcOrd="5" destOrd="0" parTransId="{94F6AD35-B645-42A4-B4BF-D3BEBCEBBDDC}" sibTransId="{F284FC97-594B-49C9-BA6F-2B0FBB2C26B0}"/>
    <dgm:cxn modelId="{3A7C28C6-B770-4BCD-91D6-B67B64901C9F}" type="presOf" srcId="{1958D15C-E463-405F-8EC4-5D73D29228BE}" destId="{742909FC-7F40-48C8-94E3-31C57D2AD226}" srcOrd="0" destOrd="0" presId="urn:microsoft.com/office/officeart/2005/8/layout/vList2"/>
    <dgm:cxn modelId="{64DE3CD4-BAAC-4321-A633-4DEBDC007D02}" type="presOf" srcId="{10FEA695-ED2D-486D-A6CD-6BDC227B18E7}" destId="{8EAE0254-50D0-4135-A8D6-87C118153B04}" srcOrd="0" destOrd="0" presId="urn:microsoft.com/office/officeart/2005/8/layout/vList2"/>
    <dgm:cxn modelId="{79E88CBD-8574-4DEB-8E34-C6153D434322}" type="presParOf" srcId="{098F061A-B994-4B50-8C3E-5EDD8C2D8945}" destId="{B99A6CC6-4434-416C-8702-B23CBFAE14ED}" srcOrd="0" destOrd="0" presId="urn:microsoft.com/office/officeart/2005/8/layout/vList2"/>
    <dgm:cxn modelId="{1D31166D-A071-4ABF-B8C6-86A3CEF89DA6}" type="presParOf" srcId="{098F061A-B994-4B50-8C3E-5EDD8C2D8945}" destId="{2B9C06C2-7ABA-41C0-B14E-024DFF2E88A5}" srcOrd="1" destOrd="0" presId="urn:microsoft.com/office/officeart/2005/8/layout/vList2"/>
    <dgm:cxn modelId="{BEAFDDBA-5C7A-43DF-8976-09262FD526E3}" type="presParOf" srcId="{098F061A-B994-4B50-8C3E-5EDD8C2D8945}" destId="{12DB0D93-CECD-4F26-956B-A3470C666591}" srcOrd="2" destOrd="0" presId="urn:microsoft.com/office/officeart/2005/8/layout/vList2"/>
    <dgm:cxn modelId="{EBC970D1-26EE-4257-8055-F36C90D3F46A}" type="presParOf" srcId="{098F061A-B994-4B50-8C3E-5EDD8C2D8945}" destId="{18C5FF7F-A9C5-4219-9E8B-496857A13777}" srcOrd="3" destOrd="0" presId="urn:microsoft.com/office/officeart/2005/8/layout/vList2"/>
    <dgm:cxn modelId="{294F95C3-613E-4492-A73F-022D9ED63E1B}" type="presParOf" srcId="{098F061A-B994-4B50-8C3E-5EDD8C2D8945}" destId="{8EAE0254-50D0-4135-A8D6-87C118153B04}" srcOrd="4" destOrd="0" presId="urn:microsoft.com/office/officeart/2005/8/layout/vList2"/>
    <dgm:cxn modelId="{F584557C-EB08-4E9F-9ECB-8AC13B15FEA9}" type="presParOf" srcId="{098F061A-B994-4B50-8C3E-5EDD8C2D8945}" destId="{DF60504D-D4C1-4289-A58E-033813AE4025}" srcOrd="5" destOrd="0" presId="urn:microsoft.com/office/officeart/2005/8/layout/vList2"/>
    <dgm:cxn modelId="{E8444E5A-90BC-41A9-8469-3EC53B7E38A1}" type="presParOf" srcId="{098F061A-B994-4B50-8C3E-5EDD8C2D8945}" destId="{7EC39840-4BE7-4705-B404-16746FEE1B4A}" srcOrd="6" destOrd="0" presId="urn:microsoft.com/office/officeart/2005/8/layout/vList2"/>
    <dgm:cxn modelId="{32DD482F-D420-458A-899A-F607AA8F90D9}" type="presParOf" srcId="{098F061A-B994-4B50-8C3E-5EDD8C2D8945}" destId="{FF3D9106-CA4E-43AB-8B40-67EA67A0153E}" srcOrd="7" destOrd="0" presId="urn:microsoft.com/office/officeart/2005/8/layout/vList2"/>
    <dgm:cxn modelId="{445BD01B-E6AC-4EE7-9B23-B9D2CC20DB2D}" type="presParOf" srcId="{098F061A-B994-4B50-8C3E-5EDD8C2D8945}" destId="{742909FC-7F40-48C8-94E3-31C57D2AD226}" srcOrd="8" destOrd="0" presId="urn:microsoft.com/office/officeart/2005/8/layout/vList2"/>
    <dgm:cxn modelId="{7335B6D3-1BE4-469E-A165-B3345FC6D104}" type="presParOf" srcId="{098F061A-B994-4B50-8C3E-5EDD8C2D8945}" destId="{E55B102A-E10E-44B0-B1A3-A316498D327F}" srcOrd="9" destOrd="0" presId="urn:microsoft.com/office/officeart/2005/8/layout/vList2"/>
    <dgm:cxn modelId="{1D441EA5-3010-4B61-BE15-A70EEFBDA9D1}" type="presParOf" srcId="{098F061A-B994-4B50-8C3E-5EDD8C2D8945}" destId="{5DF09DCA-01F8-473D-BC09-4DD63CF23A89}" srcOrd="10" destOrd="0" presId="urn:microsoft.com/office/officeart/2005/8/layout/vList2"/>
    <dgm:cxn modelId="{12F42484-6462-4B0E-B643-CCD1AB23653D}" type="presParOf" srcId="{098F061A-B994-4B50-8C3E-5EDD8C2D8945}" destId="{935BEA44-11F3-4C85-8E36-3744C5D9CFBF}" srcOrd="11" destOrd="0" presId="urn:microsoft.com/office/officeart/2005/8/layout/vList2"/>
    <dgm:cxn modelId="{3E221199-24EC-4402-AFEC-464B16668BCB}" type="presParOf" srcId="{098F061A-B994-4B50-8C3E-5EDD8C2D8945}" destId="{F1C9061A-C213-4B3D-A203-813B7B723D04}" srcOrd="12" destOrd="0" presId="urn:microsoft.com/office/officeart/2005/8/layout/vList2"/>
    <dgm:cxn modelId="{AEA8B857-68F5-4ABC-A56E-8191D1880E21}" type="presParOf" srcId="{098F061A-B994-4B50-8C3E-5EDD8C2D8945}" destId="{3FA92974-EA9F-4FB6-9EE6-995ED10CCD27}" srcOrd="13" destOrd="0" presId="urn:microsoft.com/office/officeart/2005/8/layout/vList2"/>
    <dgm:cxn modelId="{32298A7C-7735-4EA6-955E-E8555CBB1B02}" type="presParOf" srcId="{098F061A-B994-4B50-8C3E-5EDD8C2D8945}" destId="{62763B05-7027-466C-9478-962AEFDF04F3}" srcOrd="14" destOrd="0" presId="urn:microsoft.com/office/officeart/2005/8/layout/vList2"/>
    <dgm:cxn modelId="{E149836A-0764-4A53-A785-13EFD329EFEE}" type="presParOf" srcId="{098F061A-B994-4B50-8C3E-5EDD8C2D8945}" destId="{2EF01D75-5C05-441E-BC7E-796973407001}" srcOrd="15" destOrd="0" presId="urn:microsoft.com/office/officeart/2005/8/layout/vList2"/>
    <dgm:cxn modelId="{1AC81E1B-0C6C-4C38-92C2-62001DEB98D0}" type="presParOf" srcId="{098F061A-B994-4B50-8C3E-5EDD8C2D8945}" destId="{DFCAC275-0FCF-4AB7-A597-FEFA674885F2}" srcOrd="16" destOrd="0" presId="urn:microsoft.com/office/officeart/2005/8/layout/vList2"/>
    <dgm:cxn modelId="{A29246D6-1322-434B-8344-05766DCB5E71}" type="presParOf" srcId="{098F061A-B994-4B50-8C3E-5EDD8C2D8945}" destId="{1DEA5F34-F13D-4FC6-B6AC-C4380B7506D8}" srcOrd="17" destOrd="0" presId="urn:microsoft.com/office/officeart/2005/8/layout/vList2"/>
    <dgm:cxn modelId="{D6B40650-3A6A-486A-9D46-756FD3D46D26}" type="presParOf" srcId="{098F061A-B994-4B50-8C3E-5EDD8C2D8945}" destId="{B1C73A88-74EC-493D-B341-8E08FF691EA9}" srcOrd="18" destOrd="0" presId="urn:microsoft.com/office/officeart/2005/8/layout/vList2"/>
    <dgm:cxn modelId="{176E8410-0674-4964-92BC-5B5C1F5A18AA}" type="presParOf" srcId="{098F061A-B994-4B50-8C3E-5EDD8C2D8945}" destId="{ABB70510-FA82-4064-8500-F3A9596C932C}" srcOrd="19" destOrd="0" presId="urn:microsoft.com/office/officeart/2005/8/layout/vList2"/>
    <dgm:cxn modelId="{62EBF489-76EC-44B6-9F7C-CE83373736EF}" type="presParOf" srcId="{098F061A-B994-4B50-8C3E-5EDD8C2D8945}" destId="{A6D5EAA9-3B9A-49FA-9660-0EB01352260B}" srcOrd="2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74EE1-282E-417E-9FEA-212A66B2977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CFF3E8A-C883-40D0-9DD7-123B57B7F319}">
      <dgm:prSet custT="1"/>
      <dgm:spPr/>
      <dgm:t>
        <a:bodyPr/>
        <a:lstStyle/>
        <a:p>
          <a:r>
            <a:rPr lang="en-GB" sz="1200" dirty="0">
              <a:solidFill>
                <a:schemeClr val="tx1"/>
              </a:solidFill>
              <a:latin typeface="Arial" panose="020B0604020202020204" pitchFamily="34" charset="0"/>
              <a:cs typeface="Arial" panose="020B0604020202020204" pitchFamily="34" charset="0"/>
            </a:rPr>
            <a:t>Check the distribution of patient ages and patient gender in your sample; ensure patients are aged 16 or over </a:t>
          </a:r>
          <a:r>
            <a:rPr lang="en-GB" sz="1200" b="1" dirty="0">
              <a:solidFill>
                <a:schemeClr val="tx1"/>
              </a:solidFill>
              <a:latin typeface="Arial" panose="020B0604020202020204" pitchFamily="34" charset="0"/>
              <a:cs typeface="Arial" panose="020B0604020202020204" pitchFamily="34" charset="0"/>
            </a:rPr>
            <a:t>at the time of admission.</a:t>
          </a:r>
          <a:endParaRPr lang="en-US" sz="1200" dirty="0">
            <a:solidFill>
              <a:schemeClr val="tx1"/>
            </a:solidFill>
            <a:latin typeface="Arial" panose="020B0604020202020204" pitchFamily="34" charset="0"/>
            <a:cs typeface="Arial" panose="020B0604020202020204" pitchFamily="34" charset="0"/>
          </a:endParaRPr>
        </a:p>
      </dgm:t>
    </dgm:pt>
    <dgm:pt modelId="{8ACB13AF-6799-481B-BCA3-44232CA7FAA7}" type="sibTrans" cxnId="{4CB81B7D-9A95-46CD-832E-F00B3DEDF7B2}">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927DE1C6-9DAC-4A77-81F1-3954906292FB}" type="parTrans" cxnId="{4CB81B7D-9A95-46CD-832E-F00B3DEDF7B2}">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6EC1A37E-3E51-430A-B04A-C09BD27C751F}">
      <dgm:prSet custT="1"/>
      <dgm:spPr/>
      <dgm:t>
        <a:bodyPr/>
        <a:lstStyle/>
        <a:p>
          <a:r>
            <a:rPr lang="en-GB" sz="1200" dirty="0">
              <a:solidFill>
                <a:schemeClr val="tx1"/>
              </a:solidFill>
              <a:latin typeface="Arial" panose="020B0604020202020204" pitchFamily="34" charset="0"/>
              <a:cs typeface="Arial" panose="020B0604020202020204" pitchFamily="34" charset="0"/>
            </a:rPr>
            <a:t>Check the distribution of patient admission method.</a:t>
          </a:r>
        </a:p>
      </dgm:t>
    </dgm:pt>
    <dgm:pt modelId="{76910962-FC9A-4D64-9ABC-691920B5EC81}" type="parTrans" cxnId="{C6C64D92-6F80-4D93-8A02-5BD0060498C9}">
      <dgm:prSet/>
      <dgm:spPr/>
      <dgm:t>
        <a:bodyPr/>
        <a:lstStyle/>
        <a:p>
          <a:endParaRPr lang="en-GB" sz="1200">
            <a:solidFill>
              <a:schemeClr val="tx1"/>
            </a:solidFill>
          </a:endParaRPr>
        </a:p>
      </dgm:t>
    </dgm:pt>
    <dgm:pt modelId="{C73E6E44-A4C7-4585-A60B-3455FC2EFDBC}" type="sibTrans" cxnId="{C6C64D92-6F80-4D93-8A02-5BD0060498C9}">
      <dgm:prSet/>
      <dgm:spPr/>
      <dgm:t>
        <a:bodyPr/>
        <a:lstStyle/>
        <a:p>
          <a:endParaRPr lang="en-GB" sz="1200">
            <a:solidFill>
              <a:schemeClr val="tx1"/>
            </a:solidFill>
          </a:endParaRPr>
        </a:p>
      </dgm:t>
    </dgm:pt>
    <dgm:pt modelId="{68B61952-0741-48CF-B57B-7AC1521321C5}">
      <dgm:prSet custT="1"/>
      <dgm:spPr/>
      <dgm:t>
        <a:bodyPr/>
        <a:lstStyle/>
        <a:p>
          <a:r>
            <a:rPr lang="en-GB" sz="1200" dirty="0">
              <a:solidFill>
                <a:schemeClr val="tx1"/>
              </a:solidFill>
              <a:latin typeface="Arial" panose="020B0604020202020204" pitchFamily="34" charset="0"/>
              <a:cs typeface="Arial" panose="020B0604020202020204" pitchFamily="34" charset="0"/>
            </a:rPr>
            <a:t>Are there any errors in the query used to extract the eligible patient populations?</a:t>
          </a:r>
        </a:p>
      </dgm:t>
    </dgm:pt>
    <dgm:pt modelId="{ADAB38D4-86F5-4297-AB89-BE76AA1C6424}" type="parTrans" cxnId="{4F32A846-F436-4804-A941-0A18B996A71F}">
      <dgm:prSet/>
      <dgm:spPr/>
      <dgm:t>
        <a:bodyPr/>
        <a:lstStyle/>
        <a:p>
          <a:endParaRPr lang="en-GB" sz="1200">
            <a:solidFill>
              <a:schemeClr val="tx1"/>
            </a:solidFill>
          </a:endParaRPr>
        </a:p>
      </dgm:t>
    </dgm:pt>
    <dgm:pt modelId="{F1DFA81F-67E4-49A4-8F9B-EEE942F83AD1}" type="sibTrans" cxnId="{4F32A846-F436-4804-A941-0A18B996A71F}">
      <dgm:prSet/>
      <dgm:spPr/>
      <dgm:t>
        <a:bodyPr/>
        <a:lstStyle/>
        <a:p>
          <a:endParaRPr lang="en-GB" sz="1200">
            <a:solidFill>
              <a:schemeClr val="tx1"/>
            </a:solidFill>
          </a:endParaRPr>
        </a:p>
      </dgm:t>
    </dgm:pt>
    <dgm:pt modelId="{E516B5F1-F839-43C7-A0FF-BE079C4ACF5C}">
      <dgm:prSet custT="1"/>
      <dgm:spPr/>
      <dgm:t>
        <a:bodyPr/>
        <a:lstStyle/>
        <a:p>
          <a:r>
            <a:rPr lang="en-GB" sz="1200">
              <a:solidFill>
                <a:schemeClr val="tx1"/>
              </a:solidFill>
              <a:latin typeface="Arial" panose="020B0604020202020204" pitchFamily="34" charset="0"/>
              <a:cs typeface="Arial" panose="020B0604020202020204" pitchFamily="34" charset="0"/>
            </a:rPr>
            <a:t>Are there any missing / incomplete data in your initial database?</a:t>
          </a:r>
          <a:endParaRPr lang="en-GB" sz="1200" dirty="0">
            <a:solidFill>
              <a:schemeClr val="tx1"/>
            </a:solidFill>
            <a:latin typeface="Arial" panose="020B0604020202020204" pitchFamily="34" charset="0"/>
            <a:cs typeface="Arial" panose="020B0604020202020204" pitchFamily="34" charset="0"/>
          </a:endParaRPr>
        </a:p>
      </dgm:t>
    </dgm:pt>
    <dgm:pt modelId="{55963B9B-085A-4E6D-BE81-F2F82B016CB6}" type="parTrans" cxnId="{9E9C8DB7-AC58-4C47-99A8-193BA99D410D}">
      <dgm:prSet/>
      <dgm:spPr/>
      <dgm:t>
        <a:bodyPr/>
        <a:lstStyle/>
        <a:p>
          <a:endParaRPr lang="en-GB" sz="1200">
            <a:solidFill>
              <a:schemeClr val="tx1"/>
            </a:solidFill>
          </a:endParaRPr>
        </a:p>
      </dgm:t>
    </dgm:pt>
    <dgm:pt modelId="{362B462B-0540-4BF1-BA9A-6363D5346746}" type="sibTrans" cxnId="{9E9C8DB7-AC58-4C47-99A8-193BA99D410D}">
      <dgm:prSet/>
      <dgm:spPr/>
      <dgm:t>
        <a:bodyPr/>
        <a:lstStyle/>
        <a:p>
          <a:endParaRPr lang="en-GB" sz="1200">
            <a:solidFill>
              <a:schemeClr val="tx1"/>
            </a:solidFill>
          </a:endParaRPr>
        </a:p>
      </dgm:t>
    </dgm:pt>
    <dgm:pt modelId="{E8BECE38-E4FD-4176-A27F-990268DA8C9B}">
      <dgm:prSet custT="1"/>
      <dgm:spPr/>
      <dgm:t>
        <a:bodyPr/>
        <a:lstStyle/>
        <a:p>
          <a:r>
            <a:rPr lang="en-GB" sz="1200" dirty="0">
              <a:solidFill>
                <a:schemeClr val="tx1"/>
              </a:solidFill>
              <a:latin typeface="Arial" panose="020B0604020202020204" pitchFamily="34" charset="0"/>
              <a:cs typeface="Arial" panose="020B0604020202020204" pitchFamily="34" charset="0"/>
            </a:rPr>
            <a:t>Have the local checks for deceased patients / DBS been done correctly?</a:t>
          </a:r>
        </a:p>
      </dgm:t>
    </dgm:pt>
    <dgm:pt modelId="{F7E56380-651B-4B86-8C99-7F4B6CF90469}" type="parTrans" cxnId="{FA9F66E5-0182-4B73-9602-B61C815EF912}">
      <dgm:prSet/>
      <dgm:spPr/>
      <dgm:t>
        <a:bodyPr/>
        <a:lstStyle/>
        <a:p>
          <a:endParaRPr lang="en-GB" sz="1200">
            <a:solidFill>
              <a:schemeClr val="tx1"/>
            </a:solidFill>
          </a:endParaRPr>
        </a:p>
      </dgm:t>
    </dgm:pt>
    <dgm:pt modelId="{D329F2DD-F483-4F65-AD4E-68C41F793E49}" type="sibTrans" cxnId="{FA9F66E5-0182-4B73-9602-B61C815EF912}">
      <dgm:prSet/>
      <dgm:spPr/>
      <dgm:t>
        <a:bodyPr/>
        <a:lstStyle/>
        <a:p>
          <a:endParaRPr lang="en-GB" sz="1200">
            <a:solidFill>
              <a:schemeClr val="tx1"/>
            </a:solidFill>
          </a:endParaRPr>
        </a:p>
      </dgm:t>
    </dgm:pt>
    <dgm:pt modelId="{8BBAC189-466A-4FF0-8C17-1533A2A115FE}">
      <dgm:prSet custT="1"/>
      <dgm:spPr/>
      <dgm:t>
        <a:bodyPr/>
        <a:lstStyle/>
        <a:p>
          <a:r>
            <a:rPr lang="en-GB" sz="1200" dirty="0">
              <a:solidFill>
                <a:schemeClr val="tx1"/>
              </a:solidFill>
              <a:latin typeface="Arial" panose="020B0604020202020204" pitchFamily="34" charset="0"/>
              <a:cs typeface="Arial" panose="020B0604020202020204" pitchFamily="34" charset="0"/>
            </a:rPr>
            <a:t>Be aware of system migrations.</a:t>
          </a:r>
        </a:p>
      </dgm:t>
    </dgm:pt>
    <dgm:pt modelId="{5DD54947-5DDA-4CE4-88AF-D5B855D071E9}" type="parTrans" cxnId="{AF56DBDE-63A1-40F2-8496-4217AA71AFDA}">
      <dgm:prSet/>
      <dgm:spPr/>
      <dgm:t>
        <a:bodyPr/>
        <a:lstStyle/>
        <a:p>
          <a:endParaRPr lang="en-GB" sz="1200">
            <a:solidFill>
              <a:schemeClr val="tx1"/>
            </a:solidFill>
          </a:endParaRPr>
        </a:p>
      </dgm:t>
    </dgm:pt>
    <dgm:pt modelId="{6BB9573E-F74D-46C8-9722-4E8891B0133C}" type="sibTrans" cxnId="{AF56DBDE-63A1-40F2-8496-4217AA71AFDA}">
      <dgm:prSet/>
      <dgm:spPr/>
      <dgm:t>
        <a:bodyPr/>
        <a:lstStyle/>
        <a:p>
          <a:endParaRPr lang="en-GB" sz="1200">
            <a:solidFill>
              <a:schemeClr val="tx1"/>
            </a:solidFill>
          </a:endParaRPr>
        </a:p>
      </dgm:t>
    </dgm:pt>
    <dgm:pt modelId="{AF9AF7E6-5694-4D43-867F-097ED8ABD263}">
      <dgm:prSet custT="1"/>
      <dgm:spPr/>
      <dgm:t>
        <a:bodyPr/>
        <a:lstStyle/>
        <a:p>
          <a:r>
            <a:rPr lang="en-GB" sz="1200" dirty="0">
              <a:solidFill>
                <a:schemeClr val="tx1"/>
              </a:solidFill>
              <a:latin typeface="Arial" panose="020B0604020202020204" pitchFamily="34" charset="0"/>
              <a:cs typeface="Arial" panose="020B0604020202020204" pitchFamily="34" charset="0"/>
            </a:rPr>
            <a:t>Ensure patients on the national data opt-out programme are </a:t>
          </a:r>
          <a:r>
            <a:rPr lang="en-GB" sz="1200" b="1" dirty="0">
              <a:solidFill>
                <a:schemeClr val="tx1"/>
              </a:solidFill>
              <a:latin typeface="Arial" panose="020B0604020202020204" pitchFamily="34" charset="0"/>
              <a:cs typeface="Arial" panose="020B0604020202020204" pitchFamily="34" charset="0"/>
            </a:rPr>
            <a:t>not</a:t>
          </a:r>
          <a:r>
            <a:rPr lang="en-GB" sz="1200" dirty="0">
              <a:solidFill>
                <a:schemeClr val="tx1"/>
              </a:solidFill>
              <a:latin typeface="Arial" panose="020B0604020202020204" pitchFamily="34" charset="0"/>
              <a:cs typeface="Arial" panose="020B0604020202020204" pitchFamily="34" charset="0"/>
            </a:rPr>
            <a:t> excluded.</a:t>
          </a:r>
        </a:p>
      </dgm:t>
    </dgm:pt>
    <dgm:pt modelId="{DCD3DE07-4E81-4B5A-BB6F-4472E384BC71}" type="parTrans" cxnId="{B3C883A2-EA13-49A3-B3EC-DB5F4DE43F43}">
      <dgm:prSet/>
      <dgm:spPr/>
      <dgm:t>
        <a:bodyPr/>
        <a:lstStyle/>
        <a:p>
          <a:endParaRPr lang="en-GB" sz="1200">
            <a:solidFill>
              <a:schemeClr val="tx1"/>
            </a:solidFill>
          </a:endParaRPr>
        </a:p>
      </dgm:t>
    </dgm:pt>
    <dgm:pt modelId="{0E690254-AE29-4F93-99FD-6712320BA65D}" type="sibTrans" cxnId="{B3C883A2-EA13-49A3-B3EC-DB5F4DE43F43}">
      <dgm:prSet/>
      <dgm:spPr/>
      <dgm:t>
        <a:bodyPr/>
        <a:lstStyle/>
        <a:p>
          <a:endParaRPr lang="en-GB" sz="1200">
            <a:solidFill>
              <a:schemeClr val="tx1"/>
            </a:solidFill>
          </a:endParaRPr>
        </a:p>
      </dgm:t>
    </dgm:pt>
    <dgm:pt modelId="{46617296-549F-4590-B57A-8836CDE78B30}">
      <dgm:prSet custT="1"/>
      <dgm:spPr/>
      <dgm:t>
        <a:bodyPr/>
        <a:lstStyle/>
        <a:p>
          <a:r>
            <a:rPr lang="en-GB" sz="1200" dirty="0">
              <a:solidFill>
                <a:schemeClr val="tx1"/>
              </a:solidFill>
              <a:latin typeface="Arial" panose="020B0604020202020204" pitchFamily="34" charset="0"/>
              <a:cs typeface="Arial" panose="020B0604020202020204" pitchFamily="34" charset="0"/>
            </a:rPr>
            <a:t>Ensure patients who have dissented to taking part are excluded.</a:t>
          </a:r>
        </a:p>
      </dgm:t>
    </dgm:pt>
    <dgm:pt modelId="{3284A737-1543-4E80-AEA0-A4AED8AA5798}" type="parTrans" cxnId="{3AF2E62C-C17D-4AD3-A4F7-D2C7C9F526DF}">
      <dgm:prSet/>
      <dgm:spPr/>
      <dgm:t>
        <a:bodyPr/>
        <a:lstStyle/>
        <a:p>
          <a:endParaRPr lang="en-GB" sz="1200">
            <a:solidFill>
              <a:schemeClr val="tx1"/>
            </a:solidFill>
          </a:endParaRPr>
        </a:p>
      </dgm:t>
    </dgm:pt>
    <dgm:pt modelId="{9849B415-71FD-4C14-B291-FC1835EA59FB}" type="sibTrans" cxnId="{3AF2E62C-C17D-4AD3-A4F7-D2C7C9F526DF}">
      <dgm:prSet/>
      <dgm:spPr/>
      <dgm:t>
        <a:bodyPr/>
        <a:lstStyle/>
        <a:p>
          <a:endParaRPr lang="en-GB" sz="1200">
            <a:solidFill>
              <a:schemeClr val="tx1"/>
            </a:solidFill>
          </a:endParaRPr>
        </a:p>
      </dgm:t>
    </dgm:pt>
    <dgm:pt modelId="{C814C204-1471-4DE7-848F-DD041A19DF8D}">
      <dgm:prSet custT="1"/>
      <dgm:spPr/>
      <dgm:t>
        <a:bodyPr/>
        <a:lstStyle/>
        <a:p>
          <a:r>
            <a:rPr lang="en-GB" sz="1200" dirty="0">
              <a:solidFill>
                <a:schemeClr val="tx1"/>
              </a:solidFill>
              <a:latin typeface="Arial" panose="020B0604020202020204" pitchFamily="34" charset="0"/>
              <a:cs typeface="Arial" panose="020B0604020202020204" pitchFamily="34" charset="0"/>
            </a:rPr>
            <a:t>Check all codes provided in your sample are valid.</a:t>
          </a:r>
        </a:p>
      </dgm:t>
    </dgm:pt>
    <dgm:pt modelId="{49F91A09-B485-4D93-820D-C5DC1B8AA49D}" type="parTrans" cxnId="{5D03CC22-32E1-483A-89B1-7C5A779E951C}">
      <dgm:prSet/>
      <dgm:spPr/>
      <dgm:t>
        <a:bodyPr/>
        <a:lstStyle/>
        <a:p>
          <a:endParaRPr lang="en-GB" sz="1200">
            <a:solidFill>
              <a:schemeClr val="tx1"/>
            </a:solidFill>
          </a:endParaRPr>
        </a:p>
      </dgm:t>
    </dgm:pt>
    <dgm:pt modelId="{87E6A4F0-5795-490A-A283-9C3349ABB41A}" type="sibTrans" cxnId="{5D03CC22-32E1-483A-89B1-7C5A779E951C}">
      <dgm:prSet/>
      <dgm:spPr/>
      <dgm:t>
        <a:bodyPr/>
        <a:lstStyle/>
        <a:p>
          <a:endParaRPr lang="en-GB" sz="1200">
            <a:solidFill>
              <a:schemeClr val="tx1"/>
            </a:solidFill>
          </a:endParaRPr>
        </a:p>
      </dgm:t>
    </dgm:pt>
    <dgm:pt modelId="{D2B97D10-4780-4C9A-9445-568010B0346D}">
      <dgm:prSet custT="1"/>
      <dgm:spPr/>
      <dgm:t>
        <a:bodyPr/>
        <a:lstStyle/>
        <a:p>
          <a:r>
            <a:rPr lang="en-GB" sz="1200" dirty="0">
              <a:solidFill>
                <a:schemeClr val="tx1"/>
              </a:solidFill>
              <a:latin typeface="Arial" panose="020B0604020202020204" pitchFamily="34" charset="0"/>
              <a:cs typeface="Arial" panose="020B0604020202020204" pitchFamily="34" charset="0"/>
            </a:rPr>
            <a:t>Check admission dates are as expected.</a:t>
          </a:r>
        </a:p>
      </dgm:t>
    </dgm:pt>
    <dgm:pt modelId="{C9336603-4060-4024-BCB0-CC23DFF73AEE}" type="parTrans" cxnId="{252273E1-E47F-4733-B68F-7C15E9168C42}">
      <dgm:prSet/>
      <dgm:spPr/>
      <dgm:t>
        <a:bodyPr/>
        <a:lstStyle/>
        <a:p>
          <a:endParaRPr lang="en-GB" sz="1200">
            <a:solidFill>
              <a:schemeClr val="tx1"/>
            </a:solidFill>
          </a:endParaRPr>
        </a:p>
      </dgm:t>
    </dgm:pt>
    <dgm:pt modelId="{7524AC87-2587-4AAC-AADF-8E7314677AB0}" type="sibTrans" cxnId="{252273E1-E47F-4733-B68F-7C15E9168C42}">
      <dgm:prSet/>
      <dgm:spPr/>
      <dgm:t>
        <a:bodyPr/>
        <a:lstStyle/>
        <a:p>
          <a:endParaRPr lang="en-GB" sz="1200">
            <a:solidFill>
              <a:schemeClr val="tx1"/>
            </a:solidFill>
          </a:endParaRPr>
        </a:p>
      </dgm:t>
    </dgm:pt>
    <dgm:pt modelId="{96B67DD1-9D39-4F0E-BDB9-3A4E47F54463}">
      <dgm:prSet custT="1"/>
      <dgm:spPr/>
      <dgm:t>
        <a:bodyPr/>
        <a:lstStyle/>
        <a:p>
          <a:r>
            <a:rPr lang="en-GB" sz="1200" dirty="0">
              <a:solidFill>
                <a:schemeClr val="tx1"/>
              </a:solidFill>
              <a:latin typeface="Arial" panose="020B0604020202020204" pitchFamily="34" charset="0"/>
              <a:cs typeface="Arial" panose="020B0604020202020204" pitchFamily="34" charset="0"/>
            </a:rPr>
            <a:t>Check admission and discharge sites are correct.</a:t>
          </a:r>
        </a:p>
      </dgm:t>
    </dgm:pt>
    <dgm:pt modelId="{4E0270D8-6B28-4EA7-9CDB-8B451099D3F3}" type="parTrans" cxnId="{53CA3954-83EB-4ECF-81D8-87F7C36B37E7}">
      <dgm:prSet/>
      <dgm:spPr/>
      <dgm:t>
        <a:bodyPr/>
        <a:lstStyle/>
        <a:p>
          <a:endParaRPr lang="en-GB" sz="1200">
            <a:solidFill>
              <a:schemeClr val="tx1"/>
            </a:solidFill>
          </a:endParaRPr>
        </a:p>
      </dgm:t>
    </dgm:pt>
    <dgm:pt modelId="{3A764F1B-C847-48A7-8B46-1729DA285561}" type="sibTrans" cxnId="{53CA3954-83EB-4ECF-81D8-87F7C36B37E7}">
      <dgm:prSet/>
      <dgm:spPr/>
      <dgm:t>
        <a:bodyPr/>
        <a:lstStyle/>
        <a:p>
          <a:endParaRPr lang="en-GB" sz="1200">
            <a:solidFill>
              <a:schemeClr val="tx1"/>
            </a:solidFill>
          </a:endParaRPr>
        </a:p>
      </dgm:t>
    </dgm:pt>
    <dgm:pt modelId="{7F100658-41F6-4DC2-BA6E-31E1BE8E1B12}">
      <dgm:prSet custT="1"/>
      <dgm:spPr/>
      <dgm:t>
        <a:bodyPr/>
        <a:lstStyle/>
        <a:p>
          <a:r>
            <a:rPr lang="en-GB" sz="1200" dirty="0">
              <a:solidFill>
                <a:schemeClr val="tx1"/>
              </a:solidFill>
              <a:latin typeface="Arial" panose="020B0604020202020204" pitchFamily="34" charset="0"/>
              <a:cs typeface="Arial" panose="020B0604020202020204" pitchFamily="34" charset="0"/>
            </a:rPr>
            <a:t>Ensure ICD-10 codes are present where possible.</a:t>
          </a:r>
        </a:p>
      </dgm:t>
    </dgm:pt>
    <dgm:pt modelId="{2FD32D39-6A2F-40E9-B49C-E74EFE6D6FAB}" type="parTrans" cxnId="{14BD70DC-2FC8-44AF-B7A2-52C0EAD2AAD5}">
      <dgm:prSet/>
      <dgm:spPr/>
      <dgm:t>
        <a:bodyPr/>
        <a:lstStyle/>
        <a:p>
          <a:endParaRPr lang="en-GB" sz="1200">
            <a:solidFill>
              <a:schemeClr val="tx1"/>
            </a:solidFill>
          </a:endParaRPr>
        </a:p>
      </dgm:t>
    </dgm:pt>
    <dgm:pt modelId="{02559D43-F1AA-4ADF-B1B0-DEDFB2CB73A6}" type="sibTrans" cxnId="{14BD70DC-2FC8-44AF-B7A2-52C0EAD2AAD5}">
      <dgm:prSet/>
      <dgm:spPr/>
      <dgm:t>
        <a:bodyPr/>
        <a:lstStyle/>
        <a:p>
          <a:endParaRPr lang="en-GB" sz="1200">
            <a:solidFill>
              <a:schemeClr val="tx1"/>
            </a:solidFill>
          </a:endParaRPr>
        </a:p>
      </dgm:t>
    </dgm:pt>
    <dgm:pt modelId="{73BD93BC-28F6-437F-BEC3-572BEA0E462C}">
      <dgm:prSet custT="1"/>
      <dgm:spPr/>
      <dgm:t>
        <a:bodyPr/>
        <a:lstStyle/>
        <a:p>
          <a:r>
            <a:rPr lang="en-GB" sz="1200" dirty="0">
              <a:solidFill>
                <a:schemeClr val="tx1"/>
              </a:solidFill>
            </a:rPr>
            <a:t>Ensure patients have had an overnight stay on a ward in a physical NHS hospital. Patients with </a:t>
          </a:r>
          <a:r>
            <a:rPr lang="en-GB" sz="1200" b="1" dirty="0">
              <a:solidFill>
                <a:schemeClr val="tx1"/>
              </a:solidFill>
            </a:rPr>
            <a:t>ONLY</a:t>
          </a:r>
          <a:r>
            <a:rPr lang="en-GB" sz="1200" dirty="0">
              <a:solidFill>
                <a:schemeClr val="tx1"/>
              </a:solidFill>
            </a:rPr>
            <a:t> a virtual ward stay should be excluded.</a:t>
          </a:r>
        </a:p>
      </dgm:t>
    </dgm:pt>
    <dgm:pt modelId="{1BB298BB-1A1F-4A04-BDF8-2EF3D3E2F1B6}" type="parTrans" cxnId="{1CADE324-CF26-4DC1-8697-261A62748DF4}">
      <dgm:prSet/>
      <dgm:spPr/>
      <dgm:t>
        <a:bodyPr/>
        <a:lstStyle/>
        <a:p>
          <a:endParaRPr lang="en-GB"/>
        </a:p>
      </dgm:t>
    </dgm:pt>
    <dgm:pt modelId="{A2B940A9-9256-4388-BFD9-F8EC1E7FFBBD}" type="sibTrans" cxnId="{1CADE324-CF26-4DC1-8697-261A62748DF4}">
      <dgm:prSet/>
      <dgm:spPr/>
      <dgm:t>
        <a:bodyPr/>
        <a:lstStyle/>
        <a:p>
          <a:endParaRPr lang="en-GB"/>
        </a:p>
      </dgm:t>
    </dgm:pt>
    <dgm:pt modelId="{265D4D67-9001-42FB-A048-FC2C8502F933}" type="pres">
      <dgm:prSet presAssocID="{28D74EE1-282E-417E-9FEA-212A66B29779}" presName="linear" presStyleCnt="0">
        <dgm:presLayoutVars>
          <dgm:animLvl val="lvl"/>
          <dgm:resizeHandles val="exact"/>
        </dgm:presLayoutVars>
      </dgm:prSet>
      <dgm:spPr/>
    </dgm:pt>
    <dgm:pt modelId="{505D99FB-C4B3-4A00-9CE4-B5B49855BC5A}" type="pres">
      <dgm:prSet presAssocID="{4CFF3E8A-C883-40D0-9DD7-123B57B7F319}" presName="parentText" presStyleLbl="node1" presStyleIdx="0" presStyleCnt="13">
        <dgm:presLayoutVars>
          <dgm:chMax val="0"/>
          <dgm:bulletEnabled val="1"/>
        </dgm:presLayoutVars>
      </dgm:prSet>
      <dgm:spPr/>
    </dgm:pt>
    <dgm:pt modelId="{46807A00-0081-4B2D-951E-F5AAFDA0E80E}" type="pres">
      <dgm:prSet presAssocID="{8ACB13AF-6799-481B-BCA3-44232CA7FAA7}" presName="spacer" presStyleCnt="0"/>
      <dgm:spPr/>
    </dgm:pt>
    <dgm:pt modelId="{55AA08D8-BEA0-47EC-A06F-DDDCD852D98D}" type="pres">
      <dgm:prSet presAssocID="{73BD93BC-28F6-437F-BEC3-572BEA0E462C}" presName="parentText" presStyleLbl="node1" presStyleIdx="1" presStyleCnt="13">
        <dgm:presLayoutVars>
          <dgm:chMax val="0"/>
          <dgm:bulletEnabled val="1"/>
        </dgm:presLayoutVars>
      </dgm:prSet>
      <dgm:spPr/>
    </dgm:pt>
    <dgm:pt modelId="{C85BCDF3-E5C9-4170-8D48-EE39AF8A7C92}" type="pres">
      <dgm:prSet presAssocID="{A2B940A9-9256-4388-BFD9-F8EC1E7FFBBD}" presName="spacer" presStyleCnt="0"/>
      <dgm:spPr/>
    </dgm:pt>
    <dgm:pt modelId="{790A382C-EA10-45F8-88EA-45EA2CA97AC1}" type="pres">
      <dgm:prSet presAssocID="{6EC1A37E-3E51-430A-B04A-C09BD27C751F}" presName="parentText" presStyleLbl="node1" presStyleIdx="2" presStyleCnt="13">
        <dgm:presLayoutVars>
          <dgm:chMax val="0"/>
          <dgm:bulletEnabled val="1"/>
        </dgm:presLayoutVars>
      </dgm:prSet>
      <dgm:spPr/>
    </dgm:pt>
    <dgm:pt modelId="{AF564EC5-29B6-4DD9-8BA4-EB76690F4B58}" type="pres">
      <dgm:prSet presAssocID="{C73E6E44-A4C7-4585-A60B-3455FC2EFDBC}" presName="spacer" presStyleCnt="0"/>
      <dgm:spPr/>
    </dgm:pt>
    <dgm:pt modelId="{79489736-5D2E-4F5D-BCDD-C134A1A2B04B}" type="pres">
      <dgm:prSet presAssocID="{68B61952-0741-48CF-B57B-7AC1521321C5}" presName="parentText" presStyleLbl="node1" presStyleIdx="3" presStyleCnt="13">
        <dgm:presLayoutVars>
          <dgm:chMax val="0"/>
          <dgm:bulletEnabled val="1"/>
        </dgm:presLayoutVars>
      </dgm:prSet>
      <dgm:spPr/>
    </dgm:pt>
    <dgm:pt modelId="{CE84E580-B032-426F-AB6B-DFB35B6DF2B1}" type="pres">
      <dgm:prSet presAssocID="{F1DFA81F-67E4-49A4-8F9B-EEE942F83AD1}" presName="spacer" presStyleCnt="0"/>
      <dgm:spPr/>
    </dgm:pt>
    <dgm:pt modelId="{59C49E0D-BE72-4FF6-8F6E-8B6243446CBE}" type="pres">
      <dgm:prSet presAssocID="{E516B5F1-F839-43C7-A0FF-BE079C4ACF5C}" presName="parentText" presStyleLbl="node1" presStyleIdx="4" presStyleCnt="13">
        <dgm:presLayoutVars>
          <dgm:chMax val="0"/>
          <dgm:bulletEnabled val="1"/>
        </dgm:presLayoutVars>
      </dgm:prSet>
      <dgm:spPr/>
    </dgm:pt>
    <dgm:pt modelId="{58EDB2A8-4843-43D5-9739-363F35E61F15}" type="pres">
      <dgm:prSet presAssocID="{362B462B-0540-4BF1-BA9A-6363D5346746}" presName="spacer" presStyleCnt="0"/>
      <dgm:spPr/>
    </dgm:pt>
    <dgm:pt modelId="{19139B77-E775-43DB-88D8-6DC130E07B4D}" type="pres">
      <dgm:prSet presAssocID="{E8BECE38-E4FD-4176-A27F-990268DA8C9B}" presName="parentText" presStyleLbl="node1" presStyleIdx="5" presStyleCnt="13">
        <dgm:presLayoutVars>
          <dgm:chMax val="0"/>
          <dgm:bulletEnabled val="1"/>
        </dgm:presLayoutVars>
      </dgm:prSet>
      <dgm:spPr/>
    </dgm:pt>
    <dgm:pt modelId="{70583E26-24CE-404E-A186-874144865284}" type="pres">
      <dgm:prSet presAssocID="{D329F2DD-F483-4F65-AD4E-68C41F793E49}" presName="spacer" presStyleCnt="0"/>
      <dgm:spPr/>
    </dgm:pt>
    <dgm:pt modelId="{77DEC0FF-DBD7-4A6B-97C7-E15FE410E76D}" type="pres">
      <dgm:prSet presAssocID="{8BBAC189-466A-4FF0-8C17-1533A2A115FE}" presName="parentText" presStyleLbl="node1" presStyleIdx="6" presStyleCnt="13">
        <dgm:presLayoutVars>
          <dgm:chMax val="0"/>
          <dgm:bulletEnabled val="1"/>
        </dgm:presLayoutVars>
      </dgm:prSet>
      <dgm:spPr/>
    </dgm:pt>
    <dgm:pt modelId="{E478C9DF-FAD1-425C-977E-57D77A7FD5BC}" type="pres">
      <dgm:prSet presAssocID="{6BB9573E-F74D-46C8-9722-4E8891B0133C}" presName="spacer" presStyleCnt="0"/>
      <dgm:spPr/>
    </dgm:pt>
    <dgm:pt modelId="{E4D734C2-0CD6-4BC8-92D6-4DD14F00E29C}" type="pres">
      <dgm:prSet presAssocID="{AF9AF7E6-5694-4D43-867F-097ED8ABD263}" presName="parentText" presStyleLbl="node1" presStyleIdx="7" presStyleCnt="13">
        <dgm:presLayoutVars>
          <dgm:chMax val="0"/>
          <dgm:bulletEnabled val="1"/>
        </dgm:presLayoutVars>
      </dgm:prSet>
      <dgm:spPr/>
    </dgm:pt>
    <dgm:pt modelId="{23BDAD22-5848-4785-B080-DA588EE663BC}" type="pres">
      <dgm:prSet presAssocID="{0E690254-AE29-4F93-99FD-6712320BA65D}" presName="spacer" presStyleCnt="0"/>
      <dgm:spPr/>
    </dgm:pt>
    <dgm:pt modelId="{073B24AF-C436-44FA-AB52-589DE68B0C97}" type="pres">
      <dgm:prSet presAssocID="{46617296-549F-4590-B57A-8836CDE78B30}" presName="parentText" presStyleLbl="node1" presStyleIdx="8" presStyleCnt="13">
        <dgm:presLayoutVars>
          <dgm:chMax val="0"/>
          <dgm:bulletEnabled val="1"/>
        </dgm:presLayoutVars>
      </dgm:prSet>
      <dgm:spPr/>
    </dgm:pt>
    <dgm:pt modelId="{1193939B-9EC3-45F1-B37E-408B9CF7F4DD}" type="pres">
      <dgm:prSet presAssocID="{9849B415-71FD-4C14-B291-FC1835EA59FB}" presName="spacer" presStyleCnt="0"/>
      <dgm:spPr/>
    </dgm:pt>
    <dgm:pt modelId="{2A49D1D7-D562-47D7-9531-147AC7D1A047}" type="pres">
      <dgm:prSet presAssocID="{C814C204-1471-4DE7-848F-DD041A19DF8D}" presName="parentText" presStyleLbl="node1" presStyleIdx="9" presStyleCnt="13">
        <dgm:presLayoutVars>
          <dgm:chMax val="0"/>
          <dgm:bulletEnabled val="1"/>
        </dgm:presLayoutVars>
      </dgm:prSet>
      <dgm:spPr/>
    </dgm:pt>
    <dgm:pt modelId="{EA18EE5C-3F72-43AC-9483-570A21AEA37F}" type="pres">
      <dgm:prSet presAssocID="{87E6A4F0-5795-490A-A283-9C3349ABB41A}" presName="spacer" presStyleCnt="0"/>
      <dgm:spPr/>
    </dgm:pt>
    <dgm:pt modelId="{EACC0C1F-2F76-47A7-A476-B0C482D05852}" type="pres">
      <dgm:prSet presAssocID="{D2B97D10-4780-4C9A-9445-568010B0346D}" presName="parentText" presStyleLbl="node1" presStyleIdx="10" presStyleCnt="13">
        <dgm:presLayoutVars>
          <dgm:chMax val="0"/>
          <dgm:bulletEnabled val="1"/>
        </dgm:presLayoutVars>
      </dgm:prSet>
      <dgm:spPr/>
    </dgm:pt>
    <dgm:pt modelId="{13C40A28-DBE7-4166-9F2B-4A19D58B7502}" type="pres">
      <dgm:prSet presAssocID="{7524AC87-2587-4AAC-AADF-8E7314677AB0}" presName="spacer" presStyleCnt="0"/>
      <dgm:spPr/>
    </dgm:pt>
    <dgm:pt modelId="{959BA34B-C977-4D2C-BBD7-569EB4F17A53}" type="pres">
      <dgm:prSet presAssocID="{96B67DD1-9D39-4F0E-BDB9-3A4E47F54463}" presName="parentText" presStyleLbl="node1" presStyleIdx="11" presStyleCnt="13">
        <dgm:presLayoutVars>
          <dgm:chMax val="0"/>
          <dgm:bulletEnabled val="1"/>
        </dgm:presLayoutVars>
      </dgm:prSet>
      <dgm:spPr/>
    </dgm:pt>
    <dgm:pt modelId="{427EC09D-2260-43C2-8006-71EB23B5D3D0}" type="pres">
      <dgm:prSet presAssocID="{3A764F1B-C847-48A7-8B46-1729DA285561}" presName="spacer" presStyleCnt="0"/>
      <dgm:spPr/>
    </dgm:pt>
    <dgm:pt modelId="{2871B111-2B17-456C-BA69-25CAAC629F9B}" type="pres">
      <dgm:prSet presAssocID="{7F100658-41F6-4DC2-BA6E-31E1BE8E1B12}" presName="parentText" presStyleLbl="node1" presStyleIdx="12" presStyleCnt="13">
        <dgm:presLayoutVars>
          <dgm:chMax val="0"/>
          <dgm:bulletEnabled val="1"/>
        </dgm:presLayoutVars>
      </dgm:prSet>
      <dgm:spPr/>
    </dgm:pt>
  </dgm:ptLst>
  <dgm:cxnLst>
    <dgm:cxn modelId="{A521BF05-0E75-41BE-805E-079152546CB2}" type="presOf" srcId="{7F100658-41F6-4DC2-BA6E-31E1BE8E1B12}" destId="{2871B111-2B17-456C-BA69-25CAAC629F9B}" srcOrd="0" destOrd="0" presId="urn:microsoft.com/office/officeart/2005/8/layout/vList2"/>
    <dgm:cxn modelId="{FFFC7017-D06B-4CE5-AFBF-D436C10B50FC}" type="presOf" srcId="{6EC1A37E-3E51-430A-B04A-C09BD27C751F}" destId="{790A382C-EA10-45F8-88EA-45EA2CA97AC1}" srcOrd="0" destOrd="0" presId="urn:microsoft.com/office/officeart/2005/8/layout/vList2"/>
    <dgm:cxn modelId="{5D03CC22-32E1-483A-89B1-7C5A779E951C}" srcId="{28D74EE1-282E-417E-9FEA-212A66B29779}" destId="{C814C204-1471-4DE7-848F-DD041A19DF8D}" srcOrd="9" destOrd="0" parTransId="{49F91A09-B485-4D93-820D-C5DC1B8AA49D}" sibTransId="{87E6A4F0-5795-490A-A283-9C3349ABB41A}"/>
    <dgm:cxn modelId="{1CADE324-CF26-4DC1-8697-261A62748DF4}" srcId="{28D74EE1-282E-417E-9FEA-212A66B29779}" destId="{73BD93BC-28F6-437F-BEC3-572BEA0E462C}" srcOrd="1" destOrd="0" parTransId="{1BB298BB-1A1F-4A04-BDF8-2EF3D3E2F1B6}" sibTransId="{A2B940A9-9256-4388-BFD9-F8EC1E7FFBBD}"/>
    <dgm:cxn modelId="{3AF2E62C-C17D-4AD3-A4F7-D2C7C9F526DF}" srcId="{28D74EE1-282E-417E-9FEA-212A66B29779}" destId="{46617296-549F-4590-B57A-8836CDE78B30}" srcOrd="8" destOrd="0" parTransId="{3284A737-1543-4E80-AEA0-A4AED8AA5798}" sibTransId="{9849B415-71FD-4C14-B291-FC1835EA59FB}"/>
    <dgm:cxn modelId="{53B0563C-F19B-4682-8352-6D2B4D0470E5}" type="presOf" srcId="{96B67DD1-9D39-4F0E-BDB9-3A4E47F54463}" destId="{959BA34B-C977-4D2C-BBD7-569EB4F17A53}" srcOrd="0" destOrd="0" presId="urn:microsoft.com/office/officeart/2005/8/layout/vList2"/>
    <dgm:cxn modelId="{3089875C-064C-4B15-8FF1-C9E7E6D9F48F}" type="presOf" srcId="{4CFF3E8A-C883-40D0-9DD7-123B57B7F319}" destId="{505D99FB-C4B3-4A00-9CE4-B5B49855BC5A}" srcOrd="0" destOrd="0" presId="urn:microsoft.com/office/officeart/2005/8/layout/vList2"/>
    <dgm:cxn modelId="{4F32A846-F436-4804-A941-0A18B996A71F}" srcId="{28D74EE1-282E-417E-9FEA-212A66B29779}" destId="{68B61952-0741-48CF-B57B-7AC1521321C5}" srcOrd="3" destOrd="0" parTransId="{ADAB38D4-86F5-4297-AB89-BE76AA1C6424}" sibTransId="{F1DFA81F-67E4-49A4-8F9B-EEE942F83AD1}"/>
    <dgm:cxn modelId="{95A84A47-B65A-45EE-958B-ADAB46245A11}" type="presOf" srcId="{AF9AF7E6-5694-4D43-867F-097ED8ABD263}" destId="{E4D734C2-0CD6-4BC8-92D6-4DD14F00E29C}" srcOrd="0" destOrd="0" presId="urn:microsoft.com/office/officeart/2005/8/layout/vList2"/>
    <dgm:cxn modelId="{277EEC6D-CFB1-4B5A-B662-44D7F841442D}" type="presOf" srcId="{46617296-549F-4590-B57A-8836CDE78B30}" destId="{073B24AF-C436-44FA-AB52-589DE68B0C97}" srcOrd="0" destOrd="0" presId="urn:microsoft.com/office/officeart/2005/8/layout/vList2"/>
    <dgm:cxn modelId="{2892B770-F00B-4D86-B387-3C9A835FEE07}" type="presOf" srcId="{E516B5F1-F839-43C7-A0FF-BE079C4ACF5C}" destId="{59C49E0D-BE72-4FF6-8F6E-8B6243446CBE}" srcOrd="0" destOrd="0" presId="urn:microsoft.com/office/officeart/2005/8/layout/vList2"/>
    <dgm:cxn modelId="{448D0F72-18A2-43BB-A4E7-14F78106A932}" type="presOf" srcId="{D2B97D10-4780-4C9A-9445-568010B0346D}" destId="{EACC0C1F-2F76-47A7-A476-B0C482D05852}" srcOrd="0" destOrd="0" presId="urn:microsoft.com/office/officeart/2005/8/layout/vList2"/>
    <dgm:cxn modelId="{53CA3954-83EB-4ECF-81D8-87F7C36B37E7}" srcId="{28D74EE1-282E-417E-9FEA-212A66B29779}" destId="{96B67DD1-9D39-4F0E-BDB9-3A4E47F54463}" srcOrd="11" destOrd="0" parTransId="{4E0270D8-6B28-4EA7-9CDB-8B451099D3F3}" sibTransId="{3A764F1B-C847-48A7-8B46-1729DA285561}"/>
    <dgm:cxn modelId="{4CB81B7D-9A95-46CD-832E-F00B3DEDF7B2}" srcId="{28D74EE1-282E-417E-9FEA-212A66B29779}" destId="{4CFF3E8A-C883-40D0-9DD7-123B57B7F319}" srcOrd="0" destOrd="0" parTransId="{927DE1C6-9DAC-4A77-81F1-3954906292FB}" sibTransId="{8ACB13AF-6799-481B-BCA3-44232CA7FAA7}"/>
    <dgm:cxn modelId="{4A873C7E-EBE8-45F5-AB79-03AF3F31DC96}" type="presOf" srcId="{68B61952-0741-48CF-B57B-7AC1521321C5}" destId="{79489736-5D2E-4F5D-BCDD-C134A1A2B04B}" srcOrd="0" destOrd="0" presId="urn:microsoft.com/office/officeart/2005/8/layout/vList2"/>
    <dgm:cxn modelId="{431A8487-A30A-4993-BEA7-64B61AC9A0AE}" type="presOf" srcId="{C814C204-1471-4DE7-848F-DD041A19DF8D}" destId="{2A49D1D7-D562-47D7-9531-147AC7D1A047}" srcOrd="0" destOrd="0" presId="urn:microsoft.com/office/officeart/2005/8/layout/vList2"/>
    <dgm:cxn modelId="{C6C64D92-6F80-4D93-8A02-5BD0060498C9}" srcId="{28D74EE1-282E-417E-9FEA-212A66B29779}" destId="{6EC1A37E-3E51-430A-B04A-C09BD27C751F}" srcOrd="2" destOrd="0" parTransId="{76910962-FC9A-4D64-9ABC-691920B5EC81}" sibTransId="{C73E6E44-A4C7-4585-A60B-3455FC2EFDBC}"/>
    <dgm:cxn modelId="{B3C883A2-EA13-49A3-B3EC-DB5F4DE43F43}" srcId="{28D74EE1-282E-417E-9FEA-212A66B29779}" destId="{AF9AF7E6-5694-4D43-867F-097ED8ABD263}" srcOrd="7" destOrd="0" parTransId="{DCD3DE07-4E81-4B5A-BB6F-4472E384BC71}" sibTransId="{0E690254-AE29-4F93-99FD-6712320BA65D}"/>
    <dgm:cxn modelId="{9E9C8DB7-AC58-4C47-99A8-193BA99D410D}" srcId="{28D74EE1-282E-417E-9FEA-212A66B29779}" destId="{E516B5F1-F839-43C7-A0FF-BE079C4ACF5C}" srcOrd="4" destOrd="0" parTransId="{55963B9B-085A-4E6D-BE81-F2F82B016CB6}" sibTransId="{362B462B-0540-4BF1-BA9A-6363D5346746}"/>
    <dgm:cxn modelId="{B5DEE9CD-9870-4789-BB9D-0190D638625C}" type="presOf" srcId="{8BBAC189-466A-4FF0-8C17-1533A2A115FE}" destId="{77DEC0FF-DBD7-4A6B-97C7-E15FE410E76D}" srcOrd="0" destOrd="0" presId="urn:microsoft.com/office/officeart/2005/8/layout/vList2"/>
    <dgm:cxn modelId="{14BD70DC-2FC8-44AF-B7A2-52C0EAD2AAD5}" srcId="{28D74EE1-282E-417E-9FEA-212A66B29779}" destId="{7F100658-41F6-4DC2-BA6E-31E1BE8E1B12}" srcOrd="12" destOrd="0" parTransId="{2FD32D39-6A2F-40E9-B49C-E74EFE6D6FAB}" sibTransId="{02559D43-F1AA-4ADF-B1B0-DEDFB2CB73A6}"/>
    <dgm:cxn modelId="{AF56DBDE-63A1-40F2-8496-4217AA71AFDA}" srcId="{28D74EE1-282E-417E-9FEA-212A66B29779}" destId="{8BBAC189-466A-4FF0-8C17-1533A2A115FE}" srcOrd="6" destOrd="0" parTransId="{5DD54947-5DDA-4CE4-88AF-D5B855D071E9}" sibTransId="{6BB9573E-F74D-46C8-9722-4E8891B0133C}"/>
    <dgm:cxn modelId="{252273E1-E47F-4733-B68F-7C15E9168C42}" srcId="{28D74EE1-282E-417E-9FEA-212A66B29779}" destId="{D2B97D10-4780-4C9A-9445-568010B0346D}" srcOrd="10" destOrd="0" parTransId="{C9336603-4060-4024-BCB0-CC23DFF73AEE}" sibTransId="{7524AC87-2587-4AAC-AADF-8E7314677AB0}"/>
    <dgm:cxn modelId="{FA9F66E5-0182-4B73-9602-B61C815EF912}" srcId="{28D74EE1-282E-417E-9FEA-212A66B29779}" destId="{E8BECE38-E4FD-4176-A27F-990268DA8C9B}" srcOrd="5" destOrd="0" parTransId="{F7E56380-651B-4B86-8C99-7F4B6CF90469}" sibTransId="{D329F2DD-F483-4F65-AD4E-68C41F793E49}"/>
    <dgm:cxn modelId="{3F962DEA-6811-41D9-A51D-33D4D4D89CCD}" type="presOf" srcId="{73BD93BC-28F6-437F-BEC3-572BEA0E462C}" destId="{55AA08D8-BEA0-47EC-A06F-DDDCD852D98D}" srcOrd="0" destOrd="0" presId="urn:microsoft.com/office/officeart/2005/8/layout/vList2"/>
    <dgm:cxn modelId="{145DC5F2-21E4-4C99-8CDE-0A45FFAACF06}" type="presOf" srcId="{E8BECE38-E4FD-4176-A27F-990268DA8C9B}" destId="{19139B77-E775-43DB-88D8-6DC130E07B4D}" srcOrd="0" destOrd="0" presId="urn:microsoft.com/office/officeart/2005/8/layout/vList2"/>
    <dgm:cxn modelId="{00A916F6-9F9F-4B1F-9C0B-F32C43460ED6}" type="presOf" srcId="{28D74EE1-282E-417E-9FEA-212A66B29779}" destId="{265D4D67-9001-42FB-A048-FC2C8502F933}" srcOrd="0" destOrd="0" presId="urn:microsoft.com/office/officeart/2005/8/layout/vList2"/>
    <dgm:cxn modelId="{CD78728B-99E4-45DC-AFB5-A06B04B6EE5F}" type="presParOf" srcId="{265D4D67-9001-42FB-A048-FC2C8502F933}" destId="{505D99FB-C4B3-4A00-9CE4-B5B49855BC5A}" srcOrd="0" destOrd="0" presId="urn:microsoft.com/office/officeart/2005/8/layout/vList2"/>
    <dgm:cxn modelId="{137FA89D-7822-44F5-9A08-1E686693DC07}" type="presParOf" srcId="{265D4D67-9001-42FB-A048-FC2C8502F933}" destId="{46807A00-0081-4B2D-951E-F5AAFDA0E80E}" srcOrd="1" destOrd="0" presId="urn:microsoft.com/office/officeart/2005/8/layout/vList2"/>
    <dgm:cxn modelId="{7BACE609-02B4-4206-ACB3-2C22EAEB59D0}" type="presParOf" srcId="{265D4D67-9001-42FB-A048-FC2C8502F933}" destId="{55AA08D8-BEA0-47EC-A06F-DDDCD852D98D}" srcOrd="2" destOrd="0" presId="urn:microsoft.com/office/officeart/2005/8/layout/vList2"/>
    <dgm:cxn modelId="{9CE6F83F-E13B-437D-AE48-E8EE74B7959F}" type="presParOf" srcId="{265D4D67-9001-42FB-A048-FC2C8502F933}" destId="{C85BCDF3-E5C9-4170-8D48-EE39AF8A7C92}" srcOrd="3" destOrd="0" presId="urn:microsoft.com/office/officeart/2005/8/layout/vList2"/>
    <dgm:cxn modelId="{7660A274-82BD-480A-B139-ABA712E623DE}" type="presParOf" srcId="{265D4D67-9001-42FB-A048-FC2C8502F933}" destId="{790A382C-EA10-45F8-88EA-45EA2CA97AC1}" srcOrd="4" destOrd="0" presId="urn:microsoft.com/office/officeart/2005/8/layout/vList2"/>
    <dgm:cxn modelId="{63258D4B-45BB-455D-8930-5E08A5D75726}" type="presParOf" srcId="{265D4D67-9001-42FB-A048-FC2C8502F933}" destId="{AF564EC5-29B6-4DD9-8BA4-EB76690F4B58}" srcOrd="5" destOrd="0" presId="urn:microsoft.com/office/officeart/2005/8/layout/vList2"/>
    <dgm:cxn modelId="{12818E3E-AF47-420D-90B9-564836CF89D5}" type="presParOf" srcId="{265D4D67-9001-42FB-A048-FC2C8502F933}" destId="{79489736-5D2E-4F5D-BCDD-C134A1A2B04B}" srcOrd="6" destOrd="0" presId="urn:microsoft.com/office/officeart/2005/8/layout/vList2"/>
    <dgm:cxn modelId="{51E4FD74-7907-4E50-A2FC-004542E1E3E0}" type="presParOf" srcId="{265D4D67-9001-42FB-A048-FC2C8502F933}" destId="{CE84E580-B032-426F-AB6B-DFB35B6DF2B1}" srcOrd="7" destOrd="0" presId="urn:microsoft.com/office/officeart/2005/8/layout/vList2"/>
    <dgm:cxn modelId="{D5EC1850-FE8E-4DF2-9DA7-2427924E80C2}" type="presParOf" srcId="{265D4D67-9001-42FB-A048-FC2C8502F933}" destId="{59C49E0D-BE72-4FF6-8F6E-8B6243446CBE}" srcOrd="8" destOrd="0" presId="urn:microsoft.com/office/officeart/2005/8/layout/vList2"/>
    <dgm:cxn modelId="{7145214E-721B-4008-A615-C6275C4267B3}" type="presParOf" srcId="{265D4D67-9001-42FB-A048-FC2C8502F933}" destId="{58EDB2A8-4843-43D5-9739-363F35E61F15}" srcOrd="9" destOrd="0" presId="urn:microsoft.com/office/officeart/2005/8/layout/vList2"/>
    <dgm:cxn modelId="{1F1A8DFC-429D-4284-88A9-CC69284140FD}" type="presParOf" srcId="{265D4D67-9001-42FB-A048-FC2C8502F933}" destId="{19139B77-E775-43DB-88D8-6DC130E07B4D}" srcOrd="10" destOrd="0" presId="urn:microsoft.com/office/officeart/2005/8/layout/vList2"/>
    <dgm:cxn modelId="{7A7A7BA6-8106-4D8C-871F-FA664F0A65E5}" type="presParOf" srcId="{265D4D67-9001-42FB-A048-FC2C8502F933}" destId="{70583E26-24CE-404E-A186-874144865284}" srcOrd="11" destOrd="0" presId="urn:microsoft.com/office/officeart/2005/8/layout/vList2"/>
    <dgm:cxn modelId="{53AFBD30-AD76-4C28-9FBA-BA612DED1CBA}" type="presParOf" srcId="{265D4D67-9001-42FB-A048-FC2C8502F933}" destId="{77DEC0FF-DBD7-4A6B-97C7-E15FE410E76D}" srcOrd="12" destOrd="0" presId="urn:microsoft.com/office/officeart/2005/8/layout/vList2"/>
    <dgm:cxn modelId="{FCCF9941-3B35-4806-B624-42B8ABEA985B}" type="presParOf" srcId="{265D4D67-9001-42FB-A048-FC2C8502F933}" destId="{E478C9DF-FAD1-425C-977E-57D77A7FD5BC}" srcOrd="13" destOrd="0" presId="urn:microsoft.com/office/officeart/2005/8/layout/vList2"/>
    <dgm:cxn modelId="{0C6B178D-01A2-474F-A0FF-9A5AB6BE4957}" type="presParOf" srcId="{265D4D67-9001-42FB-A048-FC2C8502F933}" destId="{E4D734C2-0CD6-4BC8-92D6-4DD14F00E29C}" srcOrd="14" destOrd="0" presId="urn:microsoft.com/office/officeart/2005/8/layout/vList2"/>
    <dgm:cxn modelId="{DE81A05D-DED6-439A-87B2-ADA0758C0BC1}" type="presParOf" srcId="{265D4D67-9001-42FB-A048-FC2C8502F933}" destId="{23BDAD22-5848-4785-B080-DA588EE663BC}" srcOrd="15" destOrd="0" presId="urn:microsoft.com/office/officeart/2005/8/layout/vList2"/>
    <dgm:cxn modelId="{EFCB508C-80FD-4A68-AB4F-E3665DE9847A}" type="presParOf" srcId="{265D4D67-9001-42FB-A048-FC2C8502F933}" destId="{073B24AF-C436-44FA-AB52-589DE68B0C97}" srcOrd="16" destOrd="0" presId="urn:microsoft.com/office/officeart/2005/8/layout/vList2"/>
    <dgm:cxn modelId="{3693B823-36DB-43ED-9608-CF2173007701}" type="presParOf" srcId="{265D4D67-9001-42FB-A048-FC2C8502F933}" destId="{1193939B-9EC3-45F1-B37E-408B9CF7F4DD}" srcOrd="17" destOrd="0" presId="urn:microsoft.com/office/officeart/2005/8/layout/vList2"/>
    <dgm:cxn modelId="{BDF68BDF-8817-4D63-9C61-57AEEA1B1B56}" type="presParOf" srcId="{265D4D67-9001-42FB-A048-FC2C8502F933}" destId="{2A49D1D7-D562-47D7-9531-147AC7D1A047}" srcOrd="18" destOrd="0" presId="urn:microsoft.com/office/officeart/2005/8/layout/vList2"/>
    <dgm:cxn modelId="{D4F266FE-EB31-4BC0-A78B-92EBC56AFC7F}" type="presParOf" srcId="{265D4D67-9001-42FB-A048-FC2C8502F933}" destId="{EA18EE5C-3F72-43AC-9483-570A21AEA37F}" srcOrd="19" destOrd="0" presId="urn:microsoft.com/office/officeart/2005/8/layout/vList2"/>
    <dgm:cxn modelId="{AF421687-1702-4845-AB78-FB0AE7A6908D}" type="presParOf" srcId="{265D4D67-9001-42FB-A048-FC2C8502F933}" destId="{EACC0C1F-2F76-47A7-A476-B0C482D05852}" srcOrd="20" destOrd="0" presId="urn:microsoft.com/office/officeart/2005/8/layout/vList2"/>
    <dgm:cxn modelId="{26AF047D-3837-4AA3-9F81-A8819266CAC9}" type="presParOf" srcId="{265D4D67-9001-42FB-A048-FC2C8502F933}" destId="{13C40A28-DBE7-4166-9F2B-4A19D58B7502}" srcOrd="21" destOrd="0" presId="urn:microsoft.com/office/officeart/2005/8/layout/vList2"/>
    <dgm:cxn modelId="{B56ECFF6-506C-4E00-8632-16F77447061D}" type="presParOf" srcId="{265D4D67-9001-42FB-A048-FC2C8502F933}" destId="{959BA34B-C977-4D2C-BBD7-569EB4F17A53}" srcOrd="22" destOrd="0" presId="urn:microsoft.com/office/officeart/2005/8/layout/vList2"/>
    <dgm:cxn modelId="{C4A06786-5269-493D-B5EF-1B6B36829EF4}" type="presParOf" srcId="{265D4D67-9001-42FB-A048-FC2C8502F933}" destId="{427EC09D-2260-43C2-8006-71EB23B5D3D0}" srcOrd="23" destOrd="0" presId="urn:microsoft.com/office/officeart/2005/8/layout/vList2"/>
    <dgm:cxn modelId="{7F20FF90-C00C-4D73-AE55-9ABCA2C4DE4C}" type="presParOf" srcId="{265D4D67-9001-42FB-A048-FC2C8502F933}" destId="{2871B111-2B17-456C-BA69-25CAAC629F9B}" srcOrd="24"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D74EE1-282E-417E-9FEA-212A66B2977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CFF3E8A-C883-40D0-9DD7-123B57B7F319}">
      <dgm:prSet custT="1"/>
      <dgm:spPr/>
      <dgm:t>
        <a:bodyPr/>
        <a:lstStyle/>
        <a:p>
          <a:r>
            <a:rPr lang="en-GB" sz="1200" dirty="0">
              <a:solidFill>
                <a:schemeClr val="tx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Patient feedback and the NHS Constitution</a:t>
          </a:r>
          <a:endParaRPr lang="en-US" sz="1200" dirty="0">
            <a:solidFill>
              <a:schemeClr val="tx1"/>
            </a:solidFill>
            <a:latin typeface="Arial" panose="020B0604020202020204" pitchFamily="34" charset="0"/>
            <a:cs typeface="Arial" panose="020B0604020202020204" pitchFamily="34" charset="0"/>
          </a:endParaRPr>
        </a:p>
      </dgm:t>
    </dgm:pt>
    <dgm:pt modelId="{927DE1C6-9DAC-4A77-81F1-3954906292FB}" type="parTrans" cxnId="{4CB81B7D-9A95-46CD-832E-F00B3DEDF7B2}">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ACB13AF-6799-481B-BCA3-44232CA7FAA7}" type="sibTrans" cxnId="{4CB81B7D-9A95-46CD-832E-F00B3DEDF7B2}">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69D1E055-C026-4A4F-9AD8-AB2D7746C99B}">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Setting up a project team</a:t>
          </a:r>
          <a:endParaRPr lang="en-US" sz="1200" dirty="0">
            <a:solidFill>
              <a:schemeClr val="tx1"/>
            </a:solidFill>
            <a:latin typeface="Arial" panose="020B0604020202020204" pitchFamily="34" charset="0"/>
            <a:cs typeface="Arial" panose="020B0604020202020204" pitchFamily="34" charset="0"/>
          </a:endParaRPr>
        </a:p>
      </dgm:t>
    </dgm:pt>
    <dgm:pt modelId="{47C6DBF6-538B-4331-A2D8-A80124633D89}" type="parTrans" cxnId="{5C1C8EE6-053C-4EB8-9B2D-640EA6FC268A}">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FAD75C0-598C-4D98-BE91-28E3936AA2FD}" type="sibTrans" cxnId="{5C1C8EE6-053C-4EB8-9B2D-640EA6FC268A}">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E3B8B39D-FD55-453F-8C08-13C9B4EABFD1}">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Data protection and confidentiality</a:t>
          </a:r>
          <a:endParaRPr lang="en-US" sz="1200" dirty="0">
            <a:solidFill>
              <a:schemeClr val="tx1"/>
            </a:solidFill>
            <a:latin typeface="Arial" panose="020B0604020202020204" pitchFamily="34" charset="0"/>
            <a:cs typeface="Arial" panose="020B0604020202020204" pitchFamily="34" charset="0"/>
          </a:endParaRPr>
        </a:p>
      </dgm:t>
    </dgm:pt>
    <dgm:pt modelId="{217CCA6C-F55E-4A61-9EC5-6D95662A7105}" type="parTrans" cxnId="{22097D97-1EDF-473A-B32A-21CF0DCE49FE}">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A4491E0-DD6F-4685-BCAF-7250090411F5}" type="sibTrans" cxnId="{22097D97-1EDF-473A-B32A-21CF0DCE49FE}">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90CA8F36-CE43-448D-AD2D-D568D940C2A1}">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Ethical issues, ethical committees and research governance</a:t>
          </a:r>
          <a:endParaRPr lang="en-US" sz="1200" dirty="0">
            <a:solidFill>
              <a:schemeClr val="tx1"/>
            </a:solidFill>
            <a:latin typeface="Arial" panose="020B0604020202020204" pitchFamily="34" charset="0"/>
            <a:cs typeface="Arial" panose="020B0604020202020204" pitchFamily="34" charset="0"/>
          </a:endParaRPr>
        </a:p>
      </dgm:t>
    </dgm:pt>
    <dgm:pt modelId="{70037F15-364C-4460-A4DE-BA1067E45259}" type="parTrans" cxnId="{DEF5311C-D703-4CFD-BABA-67DB292E4A2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77C5EA54-2651-499E-A07B-D4A82BB9DAC9}" type="sibTrans" cxnId="{DEF5311C-D703-4CFD-BABA-67DB292E4A2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F092EDF4-1CBE-4EBF-9F34-E2A4CB1FB48D}">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Collecting data from non-English speaking populations</a:t>
          </a:r>
          <a:endParaRPr lang="en-US" sz="1200" dirty="0">
            <a:solidFill>
              <a:schemeClr val="tx1"/>
            </a:solidFill>
            <a:latin typeface="Arial" panose="020B0604020202020204" pitchFamily="34" charset="0"/>
            <a:cs typeface="Arial" panose="020B0604020202020204" pitchFamily="34" charset="0"/>
          </a:endParaRPr>
        </a:p>
      </dgm:t>
    </dgm:pt>
    <dgm:pt modelId="{2DC331C9-4EBE-4DB1-8DC5-3EC0E90920BF}" type="parTrans" cxnId="{39B124FA-00DE-4FB9-8AF7-7167E0C0C7B9}">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CC7F5EDC-9FA5-4F16-8EE7-3BEC0A80F7B4}" type="sibTrans" cxnId="{39B124FA-00DE-4FB9-8AF7-7167E0C0C7B9}">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6B0B49D7-0EA5-4D59-B502-96574F6B8D86}">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Publicising the survey</a:t>
          </a:r>
          <a:endParaRPr lang="en-US" sz="1200" dirty="0">
            <a:solidFill>
              <a:schemeClr val="tx1"/>
            </a:solidFill>
            <a:latin typeface="Arial" panose="020B0604020202020204" pitchFamily="34" charset="0"/>
            <a:cs typeface="Arial" panose="020B0604020202020204" pitchFamily="34" charset="0"/>
          </a:endParaRPr>
        </a:p>
      </dgm:t>
    </dgm:pt>
    <dgm:pt modelId="{CB405DD3-A821-45EA-AB59-5998AE6A0217}" type="parTrans" cxnId="{7DE84423-8556-4292-A226-4C8EB5D927F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2389F3AD-BF15-46D5-8679-F0147B4A3EEC}" type="sibTrans" cxnId="{7DE84423-8556-4292-A226-4C8EB5D927F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F25910CF-D62A-4A67-916A-F0FB9FA070E7}">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Implementing the survey – practicalities</a:t>
          </a:r>
          <a:endParaRPr lang="en-US" sz="1200" dirty="0">
            <a:solidFill>
              <a:schemeClr val="tx1"/>
            </a:solidFill>
            <a:latin typeface="Arial" panose="020B0604020202020204" pitchFamily="34" charset="0"/>
            <a:cs typeface="Arial" panose="020B0604020202020204" pitchFamily="34" charset="0"/>
          </a:endParaRPr>
        </a:p>
      </dgm:t>
    </dgm:pt>
    <dgm:pt modelId="{2349B228-7832-4E7A-9CD5-DF4C7F846002}" type="parTrans" cxnId="{D16441E9-855B-45D3-B0A6-97CDAC495A85}">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37BC29F5-011B-4082-856A-0E266597EC1D}" type="sibTrans" cxnId="{D16441E9-855B-45D3-B0A6-97CDAC495A85}">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CD9EE91B-2E0F-468F-8DD6-A5EBB4A7E7C6}">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Submitting samples</a:t>
          </a:r>
          <a:endParaRPr lang="en-US" sz="1200" dirty="0">
            <a:solidFill>
              <a:schemeClr val="tx1"/>
            </a:solidFill>
            <a:latin typeface="Arial" panose="020B0604020202020204" pitchFamily="34" charset="0"/>
            <a:cs typeface="Arial" panose="020B0604020202020204" pitchFamily="34" charset="0"/>
          </a:endParaRPr>
        </a:p>
      </dgm:t>
    </dgm:pt>
    <dgm:pt modelId="{035A7F4A-2BB6-4F82-A1D8-FC430F2A9381}" type="parTrans" cxnId="{4EF98A46-B84B-47FB-827F-122F6044CB3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042B8478-2FAB-43CF-9D29-A1A0B323F174}" type="sibTrans" cxnId="{4EF98A46-B84B-47FB-827F-122F6044CB3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725D72E2-CE0B-4335-94F2-4AFAC4835462}">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Entering and submitting final data</a:t>
          </a:r>
          <a:endParaRPr lang="en-US" sz="1200" dirty="0">
            <a:solidFill>
              <a:schemeClr val="tx1"/>
            </a:solidFill>
            <a:latin typeface="Arial" panose="020B0604020202020204" pitchFamily="34" charset="0"/>
            <a:cs typeface="Arial" panose="020B0604020202020204" pitchFamily="34" charset="0"/>
          </a:endParaRPr>
        </a:p>
      </dgm:t>
    </dgm:pt>
    <dgm:pt modelId="{C390C51D-45E1-4327-AF3E-C533AEC6319F}" type="parTrans" cxnId="{4BEE0207-63E5-4E43-A960-1891D7E0BC1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2892B02C-6F36-4121-BB89-40496AAF3ACD}" type="sibTrans" cxnId="{4BEE0207-63E5-4E43-A960-1891D7E0BC1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39DDBEA3-F134-4111-87AD-B439B725C8C3}">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Making sense of the data</a:t>
          </a:r>
          <a:endParaRPr lang="en-US" sz="1200" dirty="0">
            <a:solidFill>
              <a:schemeClr val="tx1"/>
            </a:solidFill>
            <a:latin typeface="Arial" panose="020B0604020202020204" pitchFamily="34" charset="0"/>
            <a:cs typeface="Arial" panose="020B0604020202020204" pitchFamily="34" charset="0"/>
          </a:endParaRPr>
        </a:p>
      </dgm:t>
    </dgm:pt>
    <dgm:pt modelId="{EE0AD82B-9185-4403-A6D8-DE4F19EB0968}" type="parTrans" cxnId="{8226864A-5526-46AE-ADF1-851F2BCFAB9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7F260DC7-AB86-4ED0-897E-F4030A4D44CD}" type="sibTrans" cxnId="{8226864A-5526-46AE-ADF1-851F2BCFAB9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A8F16FA4-8CD4-42B2-AFF6-9EE57D515120}">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Reporting results</a:t>
          </a:r>
          <a:endParaRPr lang="en-US" sz="1200" dirty="0">
            <a:solidFill>
              <a:schemeClr val="tx1"/>
            </a:solidFill>
            <a:latin typeface="Arial" panose="020B0604020202020204" pitchFamily="34" charset="0"/>
            <a:cs typeface="Arial" panose="020B0604020202020204" pitchFamily="34" charset="0"/>
          </a:endParaRPr>
        </a:p>
      </dgm:t>
    </dgm:pt>
    <dgm:pt modelId="{244522B0-B9B4-4C64-80FD-6D0938F1F084}" type="parTrans" cxnId="{A46D0D4B-1468-4C5C-96D8-C8AFC9C9824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BFDDF1E9-FFD1-4378-9BDC-8A9336A111B3}" type="sibTrans" cxnId="{A46D0D4B-1468-4C5C-96D8-C8AFC9C9824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F1F88E90-7EA8-4763-84D9-EDEFACA6D978}">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Universal glossary </a:t>
          </a:r>
          <a:endParaRPr lang="en-US" sz="1200" dirty="0">
            <a:solidFill>
              <a:schemeClr val="tx1"/>
            </a:solidFill>
            <a:latin typeface="Arial" panose="020B0604020202020204" pitchFamily="34" charset="0"/>
            <a:cs typeface="Arial" panose="020B0604020202020204" pitchFamily="34" charset="0"/>
          </a:endParaRPr>
        </a:p>
      </dgm:t>
    </dgm:pt>
    <dgm:pt modelId="{2CE15FBC-FE89-4DFE-9682-FC1419F9227B}" type="parTrans" cxnId="{616EBD1C-0B3C-4BBE-89E8-759A949DF18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38FE5AB-F95E-4FEC-9FDA-660E10379FF2}" type="sibTrans" cxnId="{616EBD1C-0B3C-4BBE-89E8-759A949DF18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265D4D67-9001-42FB-A048-FC2C8502F933}" type="pres">
      <dgm:prSet presAssocID="{28D74EE1-282E-417E-9FEA-212A66B29779}" presName="linear" presStyleCnt="0">
        <dgm:presLayoutVars>
          <dgm:animLvl val="lvl"/>
          <dgm:resizeHandles val="exact"/>
        </dgm:presLayoutVars>
      </dgm:prSet>
      <dgm:spPr/>
    </dgm:pt>
    <dgm:pt modelId="{505D99FB-C4B3-4A00-9CE4-B5B49855BC5A}" type="pres">
      <dgm:prSet presAssocID="{4CFF3E8A-C883-40D0-9DD7-123B57B7F319}" presName="parentText" presStyleLbl="node1" presStyleIdx="0" presStyleCnt="12">
        <dgm:presLayoutVars>
          <dgm:chMax val="0"/>
          <dgm:bulletEnabled val="1"/>
        </dgm:presLayoutVars>
      </dgm:prSet>
      <dgm:spPr/>
    </dgm:pt>
    <dgm:pt modelId="{46807A00-0081-4B2D-951E-F5AAFDA0E80E}" type="pres">
      <dgm:prSet presAssocID="{8ACB13AF-6799-481B-BCA3-44232CA7FAA7}" presName="spacer" presStyleCnt="0"/>
      <dgm:spPr/>
    </dgm:pt>
    <dgm:pt modelId="{E3662F09-083A-4EA4-B093-CCA2BE2409BD}" type="pres">
      <dgm:prSet presAssocID="{69D1E055-C026-4A4F-9AD8-AB2D7746C99B}" presName="parentText" presStyleLbl="node1" presStyleIdx="1" presStyleCnt="12">
        <dgm:presLayoutVars>
          <dgm:chMax val="0"/>
          <dgm:bulletEnabled val="1"/>
        </dgm:presLayoutVars>
      </dgm:prSet>
      <dgm:spPr/>
    </dgm:pt>
    <dgm:pt modelId="{A01C47EC-D91D-4AC5-BEEF-7CAD24DEBDA4}" type="pres">
      <dgm:prSet presAssocID="{8FAD75C0-598C-4D98-BE91-28E3936AA2FD}" presName="spacer" presStyleCnt="0"/>
      <dgm:spPr/>
    </dgm:pt>
    <dgm:pt modelId="{8A4A5BF2-814B-402A-ACAB-917C3C5FCAC1}" type="pres">
      <dgm:prSet presAssocID="{E3B8B39D-FD55-453F-8C08-13C9B4EABFD1}" presName="parentText" presStyleLbl="node1" presStyleIdx="2" presStyleCnt="12">
        <dgm:presLayoutVars>
          <dgm:chMax val="0"/>
          <dgm:bulletEnabled val="1"/>
        </dgm:presLayoutVars>
      </dgm:prSet>
      <dgm:spPr/>
    </dgm:pt>
    <dgm:pt modelId="{4A24D9DD-AE0E-414B-AD26-634B1C00CBA5}" type="pres">
      <dgm:prSet presAssocID="{8A4491E0-DD6F-4685-BCAF-7250090411F5}" presName="spacer" presStyleCnt="0"/>
      <dgm:spPr/>
    </dgm:pt>
    <dgm:pt modelId="{5D904C67-F09E-450A-AAC9-6C0DC5C70E29}" type="pres">
      <dgm:prSet presAssocID="{90CA8F36-CE43-448D-AD2D-D568D940C2A1}" presName="parentText" presStyleLbl="node1" presStyleIdx="3" presStyleCnt="12">
        <dgm:presLayoutVars>
          <dgm:chMax val="0"/>
          <dgm:bulletEnabled val="1"/>
        </dgm:presLayoutVars>
      </dgm:prSet>
      <dgm:spPr/>
    </dgm:pt>
    <dgm:pt modelId="{EF858664-C6BD-4757-AD18-9DCB0A4A1C7C}" type="pres">
      <dgm:prSet presAssocID="{77C5EA54-2651-499E-A07B-D4A82BB9DAC9}" presName="spacer" presStyleCnt="0"/>
      <dgm:spPr/>
    </dgm:pt>
    <dgm:pt modelId="{23EA327F-6A41-496C-961C-51C01CB6CA47}" type="pres">
      <dgm:prSet presAssocID="{F092EDF4-1CBE-4EBF-9F34-E2A4CB1FB48D}" presName="parentText" presStyleLbl="node1" presStyleIdx="4" presStyleCnt="12">
        <dgm:presLayoutVars>
          <dgm:chMax val="0"/>
          <dgm:bulletEnabled val="1"/>
        </dgm:presLayoutVars>
      </dgm:prSet>
      <dgm:spPr/>
    </dgm:pt>
    <dgm:pt modelId="{A6C07CFE-84CD-4809-9178-995DF64348B4}" type="pres">
      <dgm:prSet presAssocID="{CC7F5EDC-9FA5-4F16-8EE7-3BEC0A80F7B4}" presName="spacer" presStyleCnt="0"/>
      <dgm:spPr/>
    </dgm:pt>
    <dgm:pt modelId="{8F57B04F-3D38-4BAF-A358-3E72CA2A1965}" type="pres">
      <dgm:prSet presAssocID="{6B0B49D7-0EA5-4D59-B502-96574F6B8D86}" presName="parentText" presStyleLbl="node1" presStyleIdx="5" presStyleCnt="12">
        <dgm:presLayoutVars>
          <dgm:chMax val="0"/>
          <dgm:bulletEnabled val="1"/>
        </dgm:presLayoutVars>
      </dgm:prSet>
      <dgm:spPr/>
    </dgm:pt>
    <dgm:pt modelId="{1DC6A5D0-DD70-4F62-9EEA-0BF25F9A3E3C}" type="pres">
      <dgm:prSet presAssocID="{2389F3AD-BF15-46D5-8679-F0147B4A3EEC}" presName="spacer" presStyleCnt="0"/>
      <dgm:spPr/>
    </dgm:pt>
    <dgm:pt modelId="{48A61AD6-0413-401E-A3D5-E2D5FFB906B7}" type="pres">
      <dgm:prSet presAssocID="{F25910CF-D62A-4A67-916A-F0FB9FA070E7}" presName="parentText" presStyleLbl="node1" presStyleIdx="6" presStyleCnt="12">
        <dgm:presLayoutVars>
          <dgm:chMax val="0"/>
          <dgm:bulletEnabled val="1"/>
        </dgm:presLayoutVars>
      </dgm:prSet>
      <dgm:spPr/>
    </dgm:pt>
    <dgm:pt modelId="{9AD23DB2-369F-4C51-B985-9B1913066C21}" type="pres">
      <dgm:prSet presAssocID="{37BC29F5-011B-4082-856A-0E266597EC1D}" presName="spacer" presStyleCnt="0"/>
      <dgm:spPr/>
    </dgm:pt>
    <dgm:pt modelId="{5BD4ED50-AF74-4F2D-9E81-461D4D3674C6}" type="pres">
      <dgm:prSet presAssocID="{CD9EE91B-2E0F-468F-8DD6-A5EBB4A7E7C6}" presName="parentText" presStyleLbl="node1" presStyleIdx="7" presStyleCnt="12">
        <dgm:presLayoutVars>
          <dgm:chMax val="0"/>
          <dgm:bulletEnabled val="1"/>
        </dgm:presLayoutVars>
      </dgm:prSet>
      <dgm:spPr/>
    </dgm:pt>
    <dgm:pt modelId="{5FB7B91A-A9C7-4CE2-8E3C-126A3506940A}" type="pres">
      <dgm:prSet presAssocID="{042B8478-2FAB-43CF-9D29-A1A0B323F174}" presName="spacer" presStyleCnt="0"/>
      <dgm:spPr/>
    </dgm:pt>
    <dgm:pt modelId="{3AB4FFC8-3EE6-4D7D-86FD-90DA9B481950}" type="pres">
      <dgm:prSet presAssocID="{725D72E2-CE0B-4335-94F2-4AFAC4835462}" presName="parentText" presStyleLbl="node1" presStyleIdx="8" presStyleCnt="12">
        <dgm:presLayoutVars>
          <dgm:chMax val="0"/>
          <dgm:bulletEnabled val="1"/>
        </dgm:presLayoutVars>
      </dgm:prSet>
      <dgm:spPr/>
    </dgm:pt>
    <dgm:pt modelId="{0EF0F3E5-79AA-45DC-920F-0BDF58492870}" type="pres">
      <dgm:prSet presAssocID="{2892B02C-6F36-4121-BB89-40496AAF3ACD}" presName="spacer" presStyleCnt="0"/>
      <dgm:spPr/>
    </dgm:pt>
    <dgm:pt modelId="{7488C638-230E-4D1A-8D30-04DDCD47CD02}" type="pres">
      <dgm:prSet presAssocID="{39DDBEA3-F134-4111-87AD-B439B725C8C3}" presName="parentText" presStyleLbl="node1" presStyleIdx="9" presStyleCnt="12">
        <dgm:presLayoutVars>
          <dgm:chMax val="0"/>
          <dgm:bulletEnabled val="1"/>
        </dgm:presLayoutVars>
      </dgm:prSet>
      <dgm:spPr/>
    </dgm:pt>
    <dgm:pt modelId="{C2CC79E1-AF64-4368-9912-BF553CA3727A}" type="pres">
      <dgm:prSet presAssocID="{7F260DC7-AB86-4ED0-897E-F4030A4D44CD}" presName="spacer" presStyleCnt="0"/>
      <dgm:spPr/>
    </dgm:pt>
    <dgm:pt modelId="{83E5B43C-D39B-4204-8F4D-D148B31EF39A}" type="pres">
      <dgm:prSet presAssocID="{A8F16FA4-8CD4-42B2-AFF6-9EE57D515120}" presName="parentText" presStyleLbl="node1" presStyleIdx="10" presStyleCnt="12">
        <dgm:presLayoutVars>
          <dgm:chMax val="0"/>
          <dgm:bulletEnabled val="1"/>
        </dgm:presLayoutVars>
      </dgm:prSet>
      <dgm:spPr/>
    </dgm:pt>
    <dgm:pt modelId="{305ECACF-236B-4163-AF00-23D35450F303}" type="pres">
      <dgm:prSet presAssocID="{BFDDF1E9-FFD1-4378-9BDC-8A9336A111B3}" presName="spacer" presStyleCnt="0"/>
      <dgm:spPr/>
    </dgm:pt>
    <dgm:pt modelId="{245B8500-14C3-4B6E-BA7A-067D6F52C8A3}" type="pres">
      <dgm:prSet presAssocID="{F1F88E90-7EA8-4763-84D9-EDEFACA6D978}" presName="parentText" presStyleLbl="node1" presStyleIdx="11" presStyleCnt="12">
        <dgm:presLayoutVars>
          <dgm:chMax val="0"/>
          <dgm:bulletEnabled val="1"/>
        </dgm:presLayoutVars>
      </dgm:prSet>
      <dgm:spPr/>
    </dgm:pt>
  </dgm:ptLst>
  <dgm:cxnLst>
    <dgm:cxn modelId="{7E0A6202-C833-4300-8060-14DE002EC755}" type="presOf" srcId="{F092EDF4-1CBE-4EBF-9F34-E2A4CB1FB48D}" destId="{23EA327F-6A41-496C-961C-51C01CB6CA47}" srcOrd="0" destOrd="0" presId="urn:microsoft.com/office/officeart/2005/8/layout/vList2"/>
    <dgm:cxn modelId="{4BEE0207-63E5-4E43-A960-1891D7E0BC14}" srcId="{28D74EE1-282E-417E-9FEA-212A66B29779}" destId="{725D72E2-CE0B-4335-94F2-4AFAC4835462}" srcOrd="8" destOrd="0" parTransId="{C390C51D-45E1-4327-AF3E-C533AEC6319F}" sibTransId="{2892B02C-6F36-4121-BB89-40496AAF3ACD}"/>
    <dgm:cxn modelId="{27EAC912-7595-48B3-9EC1-1DD2F9EFB9B9}" type="presOf" srcId="{E3B8B39D-FD55-453F-8C08-13C9B4EABFD1}" destId="{8A4A5BF2-814B-402A-ACAB-917C3C5FCAC1}" srcOrd="0" destOrd="0" presId="urn:microsoft.com/office/officeart/2005/8/layout/vList2"/>
    <dgm:cxn modelId="{DEF5311C-D703-4CFD-BABA-67DB292E4A2F}" srcId="{28D74EE1-282E-417E-9FEA-212A66B29779}" destId="{90CA8F36-CE43-448D-AD2D-D568D940C2A1}" srcOrd="3" destOrd="0" parTransId="{70037F15-364C-4460-A4DE-BA1067E45259}" sibTransId="{77C5EA54-2651-499E-A07B-D4A82BB9DAC9}"/>
    <dgm:cxn modelId="{616EBD1C-0B3C-4BBE-89E8-759A949DF183}" srcId="{28D74EE1-282E-417E-9FEA-212A66B29779}" destId="{F1F88E90-7EA8-4763-84D9-EDEFACA6D978}" srcOrd="11" destOrd="0" parTransId="{2CE15FBC-FE89-4DFE-9682-FC1419F9227B}" sibTransId="{838FE5AB-F95E-4FEC-9FDA-660E10379FF2}"/>
    <dgm:cxn modelId="{7DE84423-8556-4292-A226-4C8EB5D927F3}" srcId="{28D74EE1-282E-417E-9FEA-212A66B29779}" destId="{6B0B49D7-0EA5-4D59-B502-96574F6B8D86}" srcOrd="5" destOrd="0" parTransId="{CB405DD3-A821-45EA-AB59-5998AE6A0217}" sibTransId="{2389F3AD-BF15-46D5-8679-F0147B4A3EEC}"/>
    <dgm:cxn modelId="{5AD91032-B2CA-4405-B270-823C8F939E72}" type="presOf" srcId="{F1F88E90-7EA8-4763-84D9-EDEFACA6D978}" destId="{245B8500-14C3-4B6E-BA7A-067D6F52C8A3}" srcOrd="0" destOrd="0" presId="urn:microsoft.com/office/officeart/2005/8/layout/vList2"/>
    <dgm:cxn modelId="{82A3C732-69EF-44B7-8FDD-EFF94F0C4FE8}" type="presOf" srcId="{725D72E2-CE0B-4335-94F2-4AFAC4835462}" destId="{3AB4FFC8-3EE6-4D7D-86FD-90DA9B481950}" srcOrd="0" destOrd="0" presId="urn:microsoft.com/office/officeart/2005/8/layout/vList2"/>
    <dgm:cxn modelId="{3089875C-064C-4B15-8FF1-C9E7E6D9F48F}" type="presOf" srcId="{4CFF3E8A-C883-40D0-9DD7-123B57B7F319}" destId="{505D99FB-C4B3-4A00-9CE4-B5B49855BC5A}" srcOrd="0" destOrd="0" presId="urn:microsoft.com/office/officeart/2005/8/layout/vList2"/>
    <dgm:cxn modelId="{4EF98A46-B84B-47FB-827F-122F6044CB3F}" srcId="{28D74EE1-282E-417E-9FEA-212A66B29779}" destId="{CD9EE91B-2E0F-468F-8DD6-A5EBB4A7E7C6}" srcOrd="7" destOrd="0" parTransId="{035A7F4A-2BB6-4F82-A1D8-FC430F2A9381}" sibTransId="{042B8478-2FAB-43CF-9D29-A1A0B323F174}"/>
    <dgm:cxn modelId="{302AFA46-A064-4A7B-9A5E-624F7A380DF7}" type="presOf" srcId="{A8F16FA4-8CD4-42B2-AFF6-9EE57D515120}" destId="{83E5B43C-D39B-4204-8F4D-D148B31EF39A}" srcOrd="0" destOrd="0" presId="urn:microsoft.com/office/officeart/2005/8/layout/vList2"/>
    <dgm:cxn modelId="{8226864A-5526-46AE-ADF1-851F2BCFAB93}" srcId="{28D74EE1-282E-417E-9FEA-212A66B29779}" destId="{39DDBEA3-F134-4111-87AD-B439B725C8C3}" srcOrd="9" destOrd="0" parTransId="{EE0AD82B-9185-4403-A6D8-DE4F19EB0968}" sibTransId="{7F260DC7-AB86-4ED0-897E-F4030A4D44CD}"/>
    <dgm:cxn modelId="{A46D0D4B-1468-4C5C-96D8-C8AFC9C98244}" srcId="{28D74EE1-282E-417E-9FEA-212A66B29779}" destId="{A8F16FA4-8CD4-42B2-AFF6-9EE57D515120}" srcOrd="10" destOrd="0" parTransId="{244522B0-B9B4-4C64-80FD-6D0938F1F084}" sibTransId="{BFDDF1E9-FFD1-4378-9BDC-8A9336A111B3}"/>
    <dgm:cxn modelId="{4CB81B7D-9A95-46CD-832E-F00B3DEDF7B2}" srcId="{28D74EE1-282E-417E-9FEA-212A66B29779}" destId="{4CFF3E8A-C883-40D0-9DD7-123B57B7F319}" srcOrd="0" destOrd="0" parTransId="{927DE1C6-9DAC-4A77-81F1-3954906292FB}" sibTransId="{8ACB13AF-6799-481B-BCA3-44232CA7FAA7}"/>
    <dgm:cxn modelId="{498ED685-7355-451D-8741-639D634C8FEE}" type="presOf" srcId="{CD9EE91B-2E0F-468F-8DD6-A5EBB4A7E7C6}" destId="{5BD4ED50-AF74-4F2D-9E81-461D4D3674C6}" srcOrd="0" destOrd="0" presId="urn:microsoft.com/office/officeart/2005/8/layout/vList2"/>
    <dgm:cxn modelId="{22097D97-1EDF-473A-B32A-21CF0DCE49FE}" srcId="{28D74EE1-282E-417E-9FEA-212A66B29779}" destId="{E3B8B39D-FD55-453F-8C08-13C9B4EABFD1}" srcOrd="2" destOrd="0" parTransId="{217CCA6C-F55E-4A61-9EC5-6D95662A7105}" sibTransId="{8A4491E0-DD6F-4685-BCAF-7250090411F5}"/>
    <dgm:cxn modelId="{CF4C9BA5-1D25-4787-AA19-606B1C05C1D4}" type="presOf" srcId="{69D1E055-C026-4A4F-9AD8-AB2D7746C99B}" destId="{E3662F09-083A-4EA4-B093-CCA2BE2409BD}" srcOrd="0" destOrd="0" presId="urn:microsoft.com/office/officeart/2005/8/layout/vList2"/>
    <dgm:cxn modelId="{A1B087B3-92EC-42B9-A49F-A4B75BCB822A}" type="presOf" srcId="{39DDBEA3-F134-4111-87AD-B439B725C8C3}" destId="{7488C638-230E-4D1A-8D30-04DDCD47CD02}" srcOrd="0" destOrd="0" presId="urn:microsoft.com/office/officeart/2005/8/layout/vList2"/>
    <dgm:cxn modelId="{71BA4FB5-FDAB-4D6F-A840-4CA8A9B7D61B}" type="presOf" srcId="{90CA8F36-CE43-448D-AD2D-D568D940C2A1}" destId="{5D904C67-F09E-450A-AAC9-6C0DC5C70E29}" srcOrd="0" destOrd="0" presId="urn:microsoft.com/office/officeart/2005/8/layout/vList2"/>
    <dgm:cxn modelId="{E3DD8EE3-9D7C-4B68-BEB3-DAD95DEB63A7}" type="presOf" srcId="{F25910CF-D62A-4A67-916A-F0FB9FA070E7}" destId="{48A61AD6-0413-401E-A3D5-E2D5FFB906B7}" srcOrd="0" destOrd="0" presId="urn:microsoft.com/office/officeart/2005/8/layout/vList2"/>
    <dgm:cxn modelId="{831394E3-638D-473C-A6EA-E1C2E3D48B06}" type="presOf" srcId="{6B0B49D7-0EA5-4D59-B502-96574F6B8D86}" destId="{8F57B04F-3D38-4BAF-A358-3E72CA2A1965}" srcOrd="0" destOrd="0" presId="urn:microsoft.com/office/officeart/2005/8/layout/vList2"/>
    <dgm:cxn modelId="{5C1C8EE6-053C-4EB8-9B2D-640EA6FC268A}" srcId="{28D74EE1-282E-417E-9FEA-212A66B29779}" destId="{69D1E055-C026-4A4F-9AD8-AB2D7746C99B}" srcOrd="1" destOrd="0" parTransId="{47C6DBF6-538B-4331-A2D8-A80124633D89}" sibTransId="{8FAD75C0-598C-4D98-BE91-28E3936AA2FD}"/>
    <dgm:cxn modelId="{D16441E9-855B-45D3-B0A6-97CDAC495A85}" srcId="{28D74EE1-282E-417E-9FEA-212A66B29779}" destId="{F25910CF-D62A-4A67-916A-F0FB9FA070E7}" srcOrd="6" destOrd="0" parTransId="{2349B228-7832-4E7A-9CD5-DF4C7F846002}" sibTransId="{37BC29F5-011B-4082-856A-0E266597EC1D}"/>
    <dgm:cxn modelId="{00A916F6-9F9F-4B1F-9C0B-F32C43460ED6}" type="presOf" srcId="{28D74EE1-282E-417E-9FEA-212A66B29779}" destId="{265D4D67-9001-42FB-A048-FC2C8502F933}" srcOrd="0" destOrd="0" presId="urn:microsoft.com/office/officeart/2005/8/layout/vList2"/>
    <dgm:cxn modelId="{39B124FA-00DE-4FB9-8AF7-7167E0C0C7B9}" srcId="{28D74EE1-282E-417E-9FEA-212A66B29779}" destId="{F092EDF4-1CBE-4EBF-9F34-E2A4CB1FB48D}" srcOrd="4" destOrd="0" parTransId="{2DC331C9-4EBE-4DB1-8DC5-3EC0E90920BF}" sibTransId="{CC7F5EDC-9FA5-4F16-8EE7-3BEC0A80F7B4}"/>
    <dgm:cxn modelId="{CD78728B-99E4-45DC-AFB5-A06B04B6EE5F}" type="presParOf" srcId="{265D4D67-9001-42FB-A048-FC2C8502F933}" destId="{505D99FB-C4B3-4A00-9CE4-B5B49855BC5A}" srcOrd="0" destOrd="0" presId="urn:microsoft.com/office/officeart/2005/8/layout/vList2"/>
    <dgm:cxn modelId="{137FA89D-7822-44F5-9A08-1E686693DC07}" type="presParOf" srcId="{265D4D67-9001-42FB-A048-FC2C8502F933}" destId="{46807A00-0081-4B2D-951E-F5AAFDA0E80E}" srcOrd="1" destOrd="0" presId="urn:microsoft.com/office/officeart/2005/8/layout/vList2"/>
    <dgm:cxn modelId="{1C03E100-FEA8-4875-BD0E-8A1DD6B81C6C}" type="presParOf" srcId="{265D4D67-9001-42FB-A048-FC2C8502F933}" destId="{E3662F09-083A-4EA4-B093-CCA2BE2409BD}" srcOrd="2" destOrd="0" presId="urn:microsoft.com/office/officeart/2005/8/layout/vList2"/>
    <dgm:cxn modelId="{BA08BD6C-622B-44E7-BBD8-B16492D34784}" type="presParOf" srcId="{265D4D67-9001-42FB-A048-FC2C8502F933}" destId="{A01C47EC-D91D-4AC5-BEEF-7CAD24DEBDA4}" srcOrd="3" destOrd="0" presId="urn:microsoft.com/office/officeart/2005/8/layout/vList2"/>
    <dgm:cxn modelId="{DF3EE144-8B85-4402-9BAD-47C3E490B4BB}" type="presParOf" srcId="{265D4D67-9001-42FB-A048-FC2C8502F933}" destId="{8A4A5BF2-814B-402A-ACAB-917C3C5FCAC1}" srcOrd="4" destOrd="0" presId="urn:microsoft.com/office/officeart/2005/8/layout/vList2"/>
    <dgm:cxn modelId="{EA01F522-9B51-48E4-913C-80C863D7C77F}" type="presParOf" srcId="{265D4D67-9001-42FB-A048-FC2C8502F933}" destId="{4A24D9DD-AE0E-414B-AD26-634B1C00CBA5}" srcOrd="5" destOrd="0" presId="urn:microsoft.com/office/officeart/2005/8/layout/vList2"/>
    <dgm:cxn modelId="{61471129-0180-4B3C-A355-40A8FD57C0D6}" type="presParOf" srcId="{265D4D67-9001-42FB-A048-FC2C8502F933}" destId="{5D904C67-F09E-450A-AAC9-6C0DC5C70E29}" srcOrd="6" destOrd="0" presId="urn:microsoft.com/office/officeart/2005/8/layout/vList2"/>
    <dgm:cxn modelId="{D21D980D-A118-4CA8-AD3B-FEEAAA32B1E8}" type="presParOf" srcId="{265D4D67-9001-42FB-A048-FC2C8502F933}" destId="{EF858664-C6BD-4757-AD18-9DCB0A4A1C7C}" srcOrd="7" destOrd="0" presId="urn:microsoft.com/office/officeart/2005/8/layout/vList2"/>
    <dgm:cxn modelId="{274E0C01-84F0-4741-BD07-B3C72B5C4A88}" type="presParOf" srcId="{265D4D67-9001-42FB-A048-FC2C8502F933}" destId="{23EA327F-6A41-496C-961C-51C01CB6CA47}" srcOrd="8" destOrd="0" presId="urn:microsoft.com/office/officeart/2005/8/layout/vList2"/>
    <dgm:cxn modelId="{A5E0F997-F4F5-4AFD-9437-07267E1C5405}" type="presParOf" srcId="{265D4D67-9001-42FB-A048-FC2C8502F933}" destId="{A6C07CFE-84CD-4809-9178-995DF64348B4}" srcOrd="9" destOrd="0" presId="urn:microsoft.com/office/officeart/2005/8/layout/vList2"/>
    <dgm:cxn modelId="{92F3FA7E-CB6C-4000-AD85-B9A0DD9C0E74}" type="presParOf" srcId="{265D4D67-9001-42FB-A048-FC2C8502F933}" destId="{8F57B04F-3D38-4BAF-A358-3E72CA2A1965}" srcOrd="10" destOrd="0" presId="urn:microsoft.com/office/officeart/2005/8/layout/vList2"/>
    <dgm:cxn modelId="{980D40E8-F279-473A-A01A-62EB6FD24003}" type="presParOf" srcId="{265D4D67-9001-42FB-A048-FC2C8502F933}" destId="{1DC6A5D0-DD70-4F62-9EEA-0BF25F9A3E3C}" srcOrd="11" destOrd="0" presId="urn:microsoft.com/office/officeart/2005/8/layout/vList2"/>
    <dgm:cxn modelId="{C8E0EC02-6042-463C-B7D3-697A76CEF0D3}" type="presParOf" srcId="{265D4D67-9001-42FB-A048-FC2C8502F933}" destId="{48A61AD6-0413-401E-A3D5-E2D5FFB906B7}" srcOrd="12" destOrd="0" presId="urn:microsoft.com/office/officeart/2005/8/layout/vList2"/>
    <dgm:cxn modelId="{9CD682CB-EE18-486B-936E-E16A42F57C54}" type="presParOf" srcId="{265D4D67-9001-42FB-A048-FC2C8502F933}" destId="{9AD23DB2-369F-4C51-B985-9B1913066C21}" srcOrd="13" destOrd="0" presId="urn:microsoft.com/office/officeart/2005/8/layout/vList2"/>
    <dgm:cxn modelId="{D8EBF4CD-AD69-48EA-9FB0-75CE1DAE36AF}" type="presParOf" srcId="{265D4D67-9001-42FB-A048-FC2C8502F933}" destId="{5BD4ED50-AF74-4F2D-9E81-461D4D3674C6}" srcOrd="14" destOrd="0" presId="urn:microsoft.com/office/officeart/2005/8/layout/vList2"/>
    <dgm:cxn modelId="{DDC0729B-6D1F-48F8-A6E2-E9C5D56E5D41}" type="presParOf" srcId="{265D4D67-9001-42FB-A048-FC2C8502F933}" destId="{5FB7B91A-A9C7-4CE2-8E3C-126A3506940A}" srcOrd="15" destOrd="0" presId="urn:microsoft.com/office/officeart/2005/8/layout/vList2"/>
    <dgm:cxn modelId="{4E1DD3C9-AE39-475B-BB25-31E7370A36FF}" type="presParOf" srcId="{265D4D67-9001-42FB-A048-FC2C8502F933}" destId="{3AB4FFC8-3EE6-4D7D-86FD-90DA9B481950}" srcOrd="16" destOrd="0" presId="urn:microsoft.com/office/officeart/2005/8/layout/vList2"/>
    <dgm:cxn modelId="{EE6773A1-CAAD-4D88-B7CF-DF7A27158D0D}" type="presParOf" srcId="{265D4D67-9001-42FB-A048-FC2C8502F933}" destId="{0EF0F3E5-79AA-45DC-920F-0BDF58492870}" srcOrd="17" destOrd="0" presId="urn:microsoft.com/office/officeart/2005/8/layout/vList2"/>
    <dgm:cxn modelId="{C4BBE56D-222D-44EC-9C39-43EF327D8177}" type="presParOf" srcId="{265D4D67-9001-42FB-A048-FC2C8502F933}" destId="{7488C638-230E-4D1A-8D30-04DDCD47CD02}" srcOrd="18" destOrd="0" presId="urn:microsoft.com/office/officeart/2005/8/layout/vList2"/>
    <dgm:cxn modelId="{45707F3F-2848-4B06-8D57-60A35FEF2E8B}" type="presParOf" srcId="{265D4D67-9001-42FB-A048-FC2C8502F933}" destId="{C2CC79E1-AF64-4368-9912-BF553CA3727A}" srcOrd="19" destOrd="0" presId="urn:microsoft.com/office/officeart/2005/8/layout/vList2"/>
    <dgm:cxn modelId="{0773ED4D-4A8D-41A3-BDE9-218FFB87E04C}" type="presParOf" srcId="{265D4D67-9001-42FB-A048-FC2C8502F933}" destId="{83E5B43C-D39B-4204-8F4D-D148B31EF39A}" srcOrd="20" destOrd="0" presId="urn:microsoft.com/office/officeart/2005/8/layout/vList2"/>
    <dgm:cxn modelId="{57D5A2A3-C1D5-48D3-A006-2280A38D2C12}" type="presParOf" srcId="{265D4D67-9001-42FB-A048-FC2C8502F933}" destId="{305ECACF-236B-4163-AF00-23D35450F303}" srcOrd="21" destOrd="0" presId="urn:microsoft.com/office/officeart/2005/8/layout/vList2"/>
    <dgm:cxn modelId="{D2A63D97-AAF8-4BC3-AFA0-1998904E34FB}" type="presParOf" srcId="{265D4D67-9001-42FB-A048-FC2C8502F933}" destId="{245B8500-14C3-4B6E-BA7A-067D6F52C8A3}" srcOrd="2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A6CC6-4434-416C-8702-B23CBFAE14ED}">
      <dsp:nvSpPr>
        <dsp:cNvPr id="0" name=""/>
        <dsp:cNvSpPr/>
      </dsp:nvSpPr>
      <dsp:spPr>
        <a:xfrm>
          <a:off x="0" y="3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Overview of 2025 Adult Inpatient Survey (IP25) [10 mins]</a:t>
          </a:r>
        </a:p>
      </dsp:txBody>
      <dsp:txXfrm>
        <a:off x="19191" y="19535"/>
        <a:ext cx="11116980" cy="354738"/>
      </dsp:txXfrm>
    </dsp:sp>
    <dsp:sp modelId="{12DB0D93-CECD-4F26-956B-A3470C666591}">
      <dsp:nvSpPr>
        <dsp:cNvPr id="0" name=""/>
        <dsp:cNvSpPr/>
      </dsp:nvSpPr>
      <dsp:spPr>
        <a:xfrm>
          <a:off x="0" y="4539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Sampling and contact approach [15 mins]</a:t>
          </a:r>
        </a:p>
      </dsp:txBody>
      <dsp:txXfrm>
        <a:off x="19191" y="473135"/>
        <a:ext cx="11116980" cy="354738"/>
      </dsp:txXfrm>
    </dsp:sp>
    <dsp:sp modelId="{8EAE0254-50D0-4135-A8D6-87C118153B04}">
      <dsp:nvSpPr>
        <dsp:cNvPr id="0" name=""/>
        <dsp:cNvSpPr/>
      </dsp:nvSpPr>
      <dsp:spPr>
        <a:xfrm>
          <a:off x="0" y="9075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Potential sampling errors [5 mins]</a:t>
          </a:r>
        </a:p>
      </dsp:txBody>
      <dsp:txXfrm>
        <a:off x="19191" y="926735"/>
        <a:ext cx="11116980" cy="354738"/>
      </dsp:txXfrm>
    </dsp:sp>
    <dsp:sp modelId="{7EC39840-4BE7-4705-B404-16746FEE1B4A}">
      <dsp:nvSpPr>
        <dsp:cNvPr id="0" name=""/>
        <dsp:cNvSpPr/>
      </dsp:nvSpPr>
      <dsp:spPr>
        <a:xfrm>
          <a:off x="0" y="13611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Patient facing materials [10 mins]</a:t>
          </a:r>
        </a:p>
      </dsp:txBody>
      <dsp:txXfrm>
        <a:off x="19191" y="1380335"/>
        <a:ext cx="11116980" cy="354738"/>
      </dsp:txXfrm>
    </dsp:sp>
    <dsp:sp modelId="{742909FC-7F40-48C8-94E3-31C57D2AD226}">
      <dsp:nvSpPr>
        <dsp:cNvPr id="0" name=""/>
        <dsp:cNvSpPr/>
      </dsp:nvSpPr>
      <dsp:spPr>
        <a:xfrm>
          <a:off x="0" y="18147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Questionnaire development: survey questions [15 mins]</a:t>
          </a:r>
        </a:p>
      </dsp:txBody>
      <dsp:txXfrm>
        <a:off x="19191" y="1833935"/>
        <a:ext cx="11116980" cy="354738"/>
      </dsp:txXfrm>
    </dsp:sp>
    <dsp:sp modelId="{5DF09DCA-01F8-473D-BC09-4DD63CF23A89}">
      <dsp:nvSpPr>
        <dsp:cNvPr id="0" name=""/>
        <dsp:cNvSpPr/>
      </dsp:nvSpPr>
      <dsp:spPr>
        <a:xfrm>
          <a:off x="0" y="22683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Data protection and Section 251 requirements [5 mins]</a:t>
          </a:r>
        </a:p>
      </dsp:txBody>
      <dsp:txXfrm>
        <a:off x="19191" y="2287535"/>
        <a:ext cx="11116980" cy="354738"/>
      </dsp:txXfrm>
    </dsp:sp>
    <dsp:sp modelId="{F1C9061A-C213-4B3D-A203-813B7B723D04}">
      <dsp:nvSpPr>
        <dsp:cNvPr id="0" name=""/>
        <dsp:cNvSpPr/>
      </dsp:nvSpPr>
      <dsp:spPr>
        <a:xfrm>
          <a:off x="0" y="27219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Demographic Batch Services (DBS) checks [5 mins]</a:t>
          </a:r>
        </a:p>
      </dsp:txBody>
      <dsp:txXfrm>
        <a:off x="19191" y="2741135"/>
        <a:ext cx="11116980" cy="354738"/>
      </dsp:txXfrm>
    </dsp:sp>
    <dsp:sp modelId="{62763B05-7027-466C-9478-962AEFDF04F3}">
      <dsp:nvSpPr>
        <dsp:cNvPr id="0" name=""/>
        <dsp:cNvSpPr/>
      </dsp:nvSpPr>
      <dsp:spPr>
        <a:xfrm>
          <a:off x="0" y="31755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Instruction manuals [10 mins]</a:t>
          </a:r>
        </a:p>
      </dsp:txBody>
      <dsp:txXfrm>
        <a:off x="19191" y="3194735"/>
        <a:ext cx="11116980" cy="354738"/>
      </dsp:txXfrm>
    </dsp:sp>
    <dsp:sp modelId="{DFCAC275-0FCF-4AB7-A597-FEFA674885F2}">
      <dsp:nvSpPr>
        <dsp:cNvPr id="0" name=""/>
        <dsp:cNvSpPr/>
      </dsp:nvSpPr>
      <dsp:spPr>
        <a:xfrm>
          <a:off x="0" y="36291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Entering fieldwork [5 mins]</a:t>
          </a:r>
        </a:p>
      </dsp:txBody>
      <dsp:txXfrm>
        <a:off x="19191" y="3648335"/>
        <a:ext cx="11116980" cy="354738"/>
      </dsp:txXfrm>
    </dsp:sp>
    <dsp:sp modelId="{B1C73A88-74EC-493D-B341-8E08FF691EA9}">
      <dsp:nvSpPr>
        <dsp:cNvPr id="0" name=""/>
        <dsp:cNvSpPr/>
      </dsp:nvSpPr>
      <dsp:spPr>
        <a:xfrm>
          <a:off x="0" y="40827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Key dates [5 mins]</a:t>
          </a:r>
        </a:p>
      </dsp:txBody>
      <dsp:txXfrm>
        <a:off x="19191" y="4101935"/>
        <a:ext cx="11116980" cy="354738"/>
      </dsp:txXfrm>
    </dsp:sp>
    <dsp:sp modelId="{A6D5EAA9-3B9A-49FA-9660-0EB01352260B}">
      <dsp:nvSpPr>
        <dsp:cNvPr id="0" name=""/>
        <dsp:cNvSpPr/>
      </dsp:nvSpPr>
      <dsp:spPr>
        <a:xfrm>
          <a:off x="0" y="4536344"/>
          <a:ext cx="11155362" cy="3931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Questions [5 mins]</a:t>
          </a:r>
        </a:p>
      </dsp:txBody>
      <dsp:txXfrm>
        <a:off x="19191" y="4555535"/>
        <a:ext cx="11116980" cy="354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D99FB-C4B3-4A00-9CE4-B5B49855BC5A}">
      <dsp:nvSpPr>
        <dsp:cNvPr id="0" name=""/>
        <dsp:cNvSpPr/>
      </dsp:nvSpPr>
      <dsp:spPr>
        <a:xfrm>
          <a:off x="0" y="147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Check the distribution of patient ages and patient gender in your sample; ensure patients are aged 16 or over </a:t>
          </a:r>
          <a:r>
            <a:rPr lang="en-GB" sz="1200" b="1" kern="1200" dirty="0">
              <a:solidFill>
                <a:schemeClr val="tx1"/>
              </a:solidFill>
              <a:latin typeface="Arial" panose="020B0604020202020204" pitchFamily="34" charset="0"/>
              <a:cs typeface="Arial" panose="020B0604020202020204" pitchFamily="34" charset="0"/>
            </a:rPr>
            <a:t>at the time of admission.</a:t>
          </a:r>
          <a:endParaRPr lang="en-US" sz="1200" kern="1200" dirty="0">
            <a:solidFill>
              <a:schemeClr val="tx1"/>
            </a:solidFill>
            <a:latin typeface="Arial" panose="020B0604020202020204" pitchFamily="34" charset="0"/>
            <a:cs typeface="Arial" panose="020B0604020202020204" pitchFamily="34" charset="0"/>
          </a:endParaRPr>
        </a:p>
      </dsp:txBody>
      <dsp:txXfrm>
        <a:off x="14621" y="29364"/>
        <a:ext cx="10413333" cy="270278"/>
      </dsp:txXfrm>
    </dsp:sp>
    <dsp:sp modelId="{55AA08D8-BEA0-47EC-A06F-DDDCD852D98D}">
      <dsp:nvSpPr>
        <dsp:cNvPr id="0" name=""/>
        <dsp:cNvSpPr/>
      </dsp:nvSpPr>
      <dsp:spPr>
        <a:xfrm>
          <a:off x="0" y="3603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rPr>
            <a:t>Ensure patients have had an overnight stay on a ward in a physical NHS hospital. Patients with </a:t>
          </a:r>
          <a:r>
            <a:rPr lang="en-GB" sz="1200" b="1" kern="1200" dirty="0">
              <a:solidFill>
                <a:schemeClr val="tx1"/>
              </a:solidFill>
            </a:rPr>
            <a:t>ONLY</a:t>
          </a:r>
          <a:r>
            <a:rPr lang="en-GB" sz="1200" kern="1200" dirty="0">
              <a:solidFill>
                <a:schemeClr val="tx1"/>
              </a:solidFill>
            </a:rPr>
            <a:t> a virtual ward stay should be excluded.</a:t>
          </a:r>
        </a:p>
      </dsp:txBody>
      <dsp:txXfrm>
        <a:off x="14621" y="374964"/>
        <a:ext cx="10413333" cy="270278"/>
      </dsp:txXfrm>
    </dsp:sp>
    <dsp:sp modelId="{790A382C-EA10-45F8-88EA-45EA2CA97AC1}">
      <dsp:nvSpPr>
        <dsp:cNvPr id="0" name=""/>
        <dsp:cNvSpPr/>
      </dsp:nvSpPr>
      <dsp:spPr>
        <a:xfrm>
          <a:off x="0" y="7059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Check the distribution of patient admission method.</a:t>
          </a:r>
        </a:p>
      </dsp:txBody>
      <dsp:txXfrm>
        <a:off x="14621" y="720564"/>
        <a:ext cx="10413333" cy="270278"/>
      </dsp:txXfrm>
    </dsp:sp>
    <dsp:sp modelId="{79489736-5D2E-4F5D-BCDD-C134A1A2B04B}">
      <dsp:nvSpPr>
        <dsp:cNvPr id="0" name=""/>
        <dsp:cNvSpPr/>
      </dsp:nvSpPr>
      <dsp:spPr>
        <a:xfrm>
          <a:off x="0" y="10515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Are there any errors in the query used to extract the eligible patient populations?</a:t>
          </a:r>
        </a:p>
      </dsp:txBody>
      <dsp:txXfrm>
        <a:off x="14621" y="1066164"/>
        <a:ext cx="10413333" cy="270278"/>
      </dsp:txXfrm>
    </dsp:sp>
    <dsp:sp modelId="{59C49E0D-BE72-4FF6-8F6E-8B6243446CBE}">
      <dsp:nvSpPr>
        <dsp:cNvPr id="0" name=""/>
        <dsp:cNvSpPr/>
      </dsp:nvSpPr>
      <dsp:spPr>
        <a:xfrm>
          <a:off x="0" y="13971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Are there any missing / incomplete data in your initial database?</a:t>
          </a:r>
          <a:endParaRPr lang="en-GB" sz="1200" kern="1200" dirty="0">
            <a:solidFill>
              <a:schemeClr val="tx1"/>
            </a:solidFill>
            <a:latin typeface="Arial" panose="020B0604020202020204" pitchFamily="34" charset="0"/>
            <a:cs typeface="Arial" panose="020B0604020202020204" pitchFamily="34" charset="0"/>
          </a:endParaRPr>
        </a:p>
      </dsp:txBody>
      <dsp:txXfrm>
        <a:off x="14621" y="1411764"/>
        <a:ext cx="10413333" cy="270278"/>
      </dsp:txXfrm>
    </dsp:sp>
    <dsp:sp modelId="{19139B77-E775-43DB-88D8-6DC130E07B4D}">
      <dsp:nvSpPr>
        <dsp:cNvPr id="0" name=""/>
        <dsp:cNvSpPr/>
      </dsp:nvSpPr>
      <dsp:spPr>
        <a:xfrm>
          <a:off x="0" y="17427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Have the local checks for deceased patients / DBS been done correctly?</a:t>
          </a:r>
        </a:p>
      </dsp:txBody>
      <dsp:txXfrm>
        <a:off x="14621" y="1757364"/>
        <a:ext cx="10413333" cy="270278"/>
      </dsp:txXfrm>
    </dsp:sp>
    <dsp:sp modelId="{77DEC0FF-DBD7-4A6B-97C7-E15FE410E76D}">
      <dsp:nvSpPr>
        <dsp:cNvPr id="0" name=""/>
        <dsp:cNvSpPr/>
      </dsp:nvSpPr>
      <dsp:spPr>
        <a:xfrm>
          <a:off x="0" y="20883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Be aware of system migrations.</a:t>
          </a:r>
        </a:p>
      </dsp:txBody>
      <dsp:txXfrm>
        <a:off x="14621" y="2102964"/>
        <a:ext cx="10413333" cy="270278"/>
      </dsp:txXfrm>
    </dsp:sp>
    <dsp:sp modelId="{E4D734C2-0CD6-4BC8-92D6-4DD14F00E29C}">
      <dsp:nvSpPr>
        <dsp:cNvPr id="0" name=""/>
        <dsp:cNvSpPr/>
      </dsp:nvSpPr>
      <dsp:spPr>
        <a:xfrm>
          <a:off x="0" y="24339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Ensure patients on the national data opt-out programme are </a:t>
          </a:r>
          <a:r>
            <a:rPr lang="en-GB" sz="1200" b="1" kern="1200" dirty="0">
              <a:solidFill>
                <a:schemeClr val="tx1"/>
              </a:solidFill>
              <a:latin typeface="Arial" panose="020B0604020202020204" pitchFamily="34" charset="0"/>
              <a:cs typeface="Arial" panose="020B0604020202020204" pitchFamily="34" charset="0"/>
            </a:rPr>
            <a:t>not</a:t>
          </a:r>
          <a:r>
            <a:rPr lang="en-GB" sz="1200" kern="1200" dirty="0">
              <a:solidFill>
                <a:schemeClr val="tx1"/>
              </a:solidFill>
              <a:latin typeface="Arial" panose="020B0604020202020204" pitchFamily="34" charset="0"/>
              <a:cs typeface="Arial" panose="020B0604020202020204" pitchFamily="34" charset="0"/>
            </a:rPr>
            <a:t> excluded.</a:t>
          </a:r>
        </a:p>
      </dsp:txBody>
      <dsp:txXfrm>
        <a:off x="14621" y="2448564"/>
        <a:ext cx="10413333" cy="270278"/>
      </dsp:txXfrm>
    </dsp:sp>
    <dsp:sp modelId="{073B24AF-C436-44FA-AB52-589DE68B0C97}">
      <dsp:nvSpPr>
        <dsp:cNvPr id="0" name=""/>
        <dsp:cNvSpPr/>
      </dsp:nvSpPr>
      <dsp:spPr>
        <a:xfrm>
          <a:off x="0" y="27795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Ensure patients who have dissented to taking part are excluded.</a:t>
          </a:r>
        </a:p>
      </dsp:txBody>
      <dsp:txXfrm>
        <a:off x="14621" y="2794164"/>
        <a:ext cx="10413333" cy="270278"/>
      </dsp:txXfrm>
    </dsp:sp>
    <dsp:sp modelId="{2A49D1D7-D562-47D7-9531-147AC7D1A047}">
      <dsp:nvSpPr>
        <dsp:cNvPr id="0" name=""/>
        <dsp:cNvSpPr/>
      </dsp:nvSpPr>
      <dsp:spPr>
        <a:xfrm>
          <a:off x="0" y="31251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Check all codes provided in your sample are valid.</a:t>
          </a:r>
        </a:p>
      </dsp:txBody>
      <dsp:txXfrm>
        <a:off x="14621" y="3139764"/>
        <a:ext cx="10413333" cy="270278"/>
      </dsp:txXfrm>
    </dsp:sp>
    <dsp:sp modelId="{EACC0C1F-2F76-47A7-A476-B0C482D05852}">
      <dsp:nvSpPr>
        <dsp:cNvPr id="0" name=""/>
        <dsp:cNvSpPr/>
      </dsp:nvSpPr>
      <dsp:spPr>
        <a:xfrm>
          <a:off x="0" y="34707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Check admission dates are as expected.</a:t>
          </a:r>
        </a:p>
      </dsp:txBody>
      <dsp:txXfrm>
        <a:off x="14621" y="3485364"/>
        <a:ext cx="10413333" cy="270278"/>
      </dsp:txXfrm>
    </dsp:sp>
    <dsp:sp modelId="{959BA34B-C977-4D2C-BBD7-569EB4F17A53}">
      <dsp:nvSpPr>
        <dsp:cNvPr id="0" name=""/>
        <dsp:cNvSpPr/>
      </dsp:nvSpPr>
      <dsp:spPr>
        <a:xfrm>
          <a:off x="0" y="38163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Check admission and discharge sites are correct.</a:t>
          </a:r>
        </a:p>
      </dsp:txBody>
      <dsp:txXfrm>
        <a:off x="14621" y="3830964"/>
        <a:ext cx="10413333" cy="270278"/>
      </dsp:txXfrm>
    </dsp:sp>
    <dsp:sp modelId="{2871B111-2B17-456C-BA69-25CAAC629F9B}">
      <dsp:nvSpPr>
        <dsp:cNvPr id="0" name=""/>
        <dsp:cNvSpPr/>
      </dsp:nvSpPr>
      <dsp:spPr>
        <a:xfrm>
          <a:off x="0" y="4161943"/>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Ensure ICD-10 codes are present where possible.</a:t>
          </a:r>
        </a:p>
      </dsp:txBody>
      <dsp:txXfrm>
        <a:off x="14621" y="4176564"/>
        <a:ext cx="10413333" cy="270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D99FB-C4B3-4A00-9CE4-B5B49855BC5A}">
      <dsp:nvSpPr>
        <dsp:cNvPr id="0" name=""/>
        <dsp:cNvSpPr/>
      </dsp:nvSpPr>
      <dsp:spPr>
        <a:xfrm>
          <a:off x="0" y="1134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Patient feedback and the NHS Constitution</a:t>
          </a:r>
          <a:endParaRPr lang="en-US" sz="1200" kern="1200" dirty="0">
            <a:solidFill>
              <a:schemeClr val="tx1"/>
            </a:solidFill>
            <a:latin typeface="Arial" panose="020B0604020202020204" pitchFamily="34" charset="0"/>
            <a:cs typeface="Arial" panose="020B0604020202020204" pitchFamily="34" charset="0"/>
          </a:endParaRPr>
        </a:p>
      </dsp:txBody>
      <dsp:txXfrm>
        <a:off x="14621" y="128073"/>
        <a:ext cx="10413333" cy="270278"/>
      </dsp:txXfrm>
    </dsp:sp>
    <dsp:sp modelId="{E3662F09-083A-4EA4-B093-CCA2BE2409BD}">
      <dsp:nvSpPr>
        <dsp:cNvPr id="0" name=""/>
        <dsp:cNvSpPr/>
      </dsp:nvSpPr>
      <dsp:spPr>
        <a:xfrm>
          <a:off x="0" y="4590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Setting up a project team</a:t>
          </a:r>
          <a:endParaRPr lang="en-US" sz="1200" kern="1200" dirty="0">
            <a:solidFill>
              <a:schemeClr val="tx1"/>
            </a:solidFill>
            <a:latin typeface="Arial" panose="020B0604020202020204" pitchFamily="34" charset="0"/>
            <a:cs typeface="Arial" panose="020B0604020202020204" pitchFamily="34" charset="0"/>
          </a:endParaRPr>
        </a:p>
      </dsp:txBody>
      <dsp:txXfrm>
        <a:off x="14621" y="473673"/>
        <a:ext cx="10413333" cy="270278"/>
      </dsp:txXfrm>
    </dsp:sp>
    <dsp:sp modelId="{8A4A5BF2-814B-402A-ACAB-917C3C5FCAC1}">
      <dsp:nvSpPr>
        <dsp:cNvPr id="0" name=""/>
        <dsp:cNvSpPr/>
      </dsp:nvSpPr>
      <dsp:spPr>
        <a:xfrm>
          <a:off x="0" y="8046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Data protection and confidentiality</a:t>
          </a:r>
          <a:endParaRPr lang="en-US" sz="1200" kern="1200" dirty="0">
            <a:solidFill>
              <a:schemeClr val="tx1"/>
            </a:solidFill>
            <a:latin typeface="Arial" panose="020B0604020202020204" pitchFamily="34" charset="0"/>
            <a:cs typeface="Arial" panose="020B0604020202020204" pitchFamily="34" charset="0"/>
          </a:endParaRPr>
        </a:p>
      </dsp:txBody>
      <dsp:txXfrm>
        <a:off x="14621" y="819273"/>
        <a:ext cx="10413333" cy="270278"/>
      </dsp:txXfrm>
    </dsp:sp>
    <dsp:sp modelId="{5D904C67-F09E-450A-AAC9-6C0DC5C70E29}">
      <dsp:nvSpPr>
        <dsp:cNvPr id="0" name=""/>
        <dsp:cNvSpPr/>
      </dsp:nvSpPr>
      <dsp:spPr>
        <a:xfrm>
          <a:off x="0" y="11502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Ethical issues, ethical committees and research governance</a:t>
          </a:r>
          <a:endParaRPr lang="en-US" sz="1200" kern="1200" dirty="0">
            <a:solidFill>
              <a:schemeClr val="tx1"/>
            </a:solidFill>
            <a:latin typeface="Arial" panose="020B0604020202020204" pitchFamily="34" charset="0"/>
            <a:cs typeface="Arial" panose="020B0604020202020204" pitchFamily="34" charset="0"/>
          </a:endParaRPr>
        </a:p>
      </dsp:txBody>
      <dsp:txXfrm>
        <a:off x="14621" y="1164873"/>
        <a:ext cx="10413333" cy="270278"/>
      </dsp:txXfrm>
    </dsp:sp>
    <dsp:sp modelId="{23EA327F-6A41-496C-961C-51C01CB6CA47}">
      <dsp:nvSpPr>
        <dsp:cNvPr id="0" name=""/>
        <dsp:cNvSpPr/>
      </dsp:nvSpPr>
      <dsp:spPr>
        <a:xfrm>
          <a:off x="0" y="14958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Collecting data from non-English speaking populations</a:t>
          </a:r>
          <a:endParaRPr lang="en-US" sz="1200" kern="1200" dirty="0">
            <a:solidFill>
              <a:schemeClr val="tx1"/>
            </a:solidFill>
            <a:latin typeface="Arial" panose="020B0604020202020204" pitchFamily="34" charset="0"/>
            <a:cs typeface="Arial" panose="020B0604020202020204" pitchFamily="34" charset="0"/>
          </a:endParaRPr>
        </a:p>
      </dsp:txBody>
      <dsp:txXfrm>
        <a:off x="14621" y="1510473"/>
        <a:ext cx="10413333" cy="270278"/>
      </dsp:txXfrm>
    </dsp:sp>
    <dsp:sp modelId="{8F57B04F-3D38-4BAF-A358-3E72CA2A1965}">
      <dsp:nvSpPr>
        <dsp:cNvPr id="0" name=""/>
        <dsp:cNvSpPr/>
      </dsp:nvSpPr>
      <dsp:spPr>
        <a:xfrm>
          <a:off x="0" y="18414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Publicising the survey</a:t>
          </a:r>
          <a:endParaRPr lang="en-US" sz="1200" kern="1200" dirty="0">
            <a:solidFill>
              <a:schemeClr val="tx1"/>
            </a:solidFill>
            <a:latin typeface="Arial" panose="020B0604020202020204" pitchFamily="34" charset="0"/>
            <a:cs typeface="Arial" panose="020B0604020202020204" pitchFamily="34" charset="0"/>
          </a:endParaRPr>
        </a:p>
      </dsp:txBody>
      <dsp:txXfrm>
        <a:off x="14621" y="1856073"/>
        <a:ext cx="10413333" cy="270278"/>
      </dsp:txXfrm>
    </dsp:sp>
    <dsp:sp modelId="{48A61AD6-0413-401E-A3D5-E2D5FFB906B7}">
      <dsp:nvSpPr>
        <dsp:cNvPr id="0" name=""/>
        <dsp:cNvSpPr/>
      </dsp:nvSpPr>
      <dsp:spPr>
        <a:xfrm>
          <a:off x="0" y="21870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Implementing the survey – practicalities</a:t>
          </a:r>
          <a:endParaRPr lang="en-US" sz="1200" kern="1200" dirty="0">
            <a:solidFill>
              <a:schemeClr val="tx1"/>
            </a:solidFill>
            <a:latin typeface="Arial" panose="020B0604020202020204" pitchFamily="34" charset="0"/>
            <a:cs typeface="Arial" panose="020B0604020202020204" pitchFamily="34" charset="0"/>
          </a:endParaRPr>
        </a:p>
      </dsp:txBody>
      <dsp:txXfrm>
        <a:off x="14621" y="2201673"/>
        <a:ext cx="10413333" cy="270278"/>
      </dsp:txXfrm>
    </dsp:sp>
    <dsp:sp modelId="{5BD4ED50-AF74-4F2D-9E81-461D4D3674C6}">
      <dsp:nvSpPr>
        <dsp:cNvPr id="0" name=""/>
        <dsp:cNvSpPr/>
      </dsp:nvSpPr>
      <dsp:spPr>
        <a:xfrm>
          <a:off x="0" y="25326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Submitting samples</a:t>
          </a:r>
          <a:endParaRPr lang="en-US" sz="1200" kern="1200" dirty="0">
            <a:solidFill>
              <a:schemeClr val="tx1"/>
            </a:solidFill>
            <a:latin typeface="Arial" panose="020B0604020202020204" pitchFamily="34" charset="0"/>
            <a:cs typeface="Arial" panose="020B0604020202020204" pitchFamily="34" charset="0"/>
          </a:endParaRPr>
        </a:p>
      </dsp:txBody>
      <dsp:txXfrm>
        <a:off x="14621" y="2547273"/>
        <a:ext cx="10413333" cy="270278"/>
      </dsp:txXfrm>
    </dsp:sp>
    <dsp:sp modelId="{3AB4FFC8-3EE6-4D7D-86FD-90DA9B481950}">
      <dsp:nvSpPr>
        <dsp:cNvPr id="0" name=""/>
        <dsp:cNvSpPr/>
      </dsp:nvSpPr>
      <dsp:spPr>
        <a:xfrm>
          <a:off x="0" y="28782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Entering and submitting final data</a:t>
          </a:r>
          <a:endParaRPr lang="en-US" sz="1200" kern="1200" dirty="0">
            <a:solidFill>
              <a:schemeClr val="tx1"/>
            </a:solidFill>
            <a:latin typeface="Arial" panose="020B0604020202020204" pitchFamily="34" charset="0"/>
            <a:cs typeface="Arial" panose="020B0604020202020204" pitchFamily="34" charset="0"/>
          </a:endParaRPr>
        </a:p>
      </dsp:txBody>
      <dsp:txXfrm>
        <a:off x="14621" y="2892873"/>
        <a:ext cx="10413333" cy="270278"/>
      </dsp:txXfrm>
    </dsp:sp>
    <dsp:sp modelId="{7488C638-230E-4D1A-8D30-04DDCD47CD02}">
      <dsp:nvSpPr>
        <dsp:cNvPr id="0" name=""/>
        <dsp:cNvSpPr/>
      </dsp:nvSpPr>
      <dsp:spPr>
        <a:xfrm>
          <a:off x="0" y="32238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Making sense of the data</a:t>
          </a:r>
          <a:endParaRPr lang="en-US" sz="1200" kern="1200" dirty="0">
            <a:solidFill>
              <a:schemeClr val="tx1"/>
            </a:solidFill>
            <a:latin typeface="Arial" panose="020B0604020202020204" pitchFamily="34" charset="0"/>
            <a:cs typeface="Arial" panose="020B0604020202020204" pitchFamily="34" charset="0"/>
          </a:endParaRPr>
        </a:p>
      </dsp:txBody>
      <dsp:txXfrm>
        <a:off x="14621" y="3238473"/>
        <a:ext cx="10413333" cy="270278"/>
      </dsp:txXfrm>
    </dsp:sp>
    <dsp:sp modelId="{83E5B43C-D39B-4204-8F4D-D148B31EF39A}">
      <dsp:nvSpPr>
        <dsp:cNvPr id="0" name=""/>
        <dsp:cNvSpPr/>
      </dsp:nvSpPr>
      <dsp:spPr>
        <a:xfrm>
          <a:off x="0" y="35694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Reporting results</a:t>
          </a:r>
          <a:endParaRPr lang="en-US" sz="1200" kern="1200" dirty="0">
            <a:solidFill>
              <a:schemeClr val="tx1"/>
            </a:solidFill>
            <a:latin typeface="Arial" panose="020B0604020202020204" pitchFamily="34" charset="0"/>
            <a:cs typeface="Arial" panose="020B0604020202020204" pitchFamily="34" charset="0"/>
          </a:endParaRPr>
        </a:p>
      </dsp:txBody>
      <dsp:txXfrm>
        <a:off x="14621" y="3584073"/>
        <a:ext cx="10413333" cy="270278"/>
      </dsp:txXfrm>
    </dsp:sp>
    <dsp:sp modelId="{245B8500-14C3-4B6E-BA7A-067D6F52C8A3}">
      <dsp:nvSpPr>
        <dsp:cNvPr id="0" name=""/>
        <dsp:cNvSpPr/>
      </dsp:nvSpPr>
      <dsp:spPr>
        <a:xfrm>
          <a:off x="0" y="3915052"/>
          <a:ext cx="10442575" cy="299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Universal glossary </a:t>
          </a:r>
          <a:endParaRPr lang="en-US" sz="1200" kern="1200" dirty="0">
            <a:solidFill>
              <a:schemeClr val="tx1"/>
            </a:solidFill>
            <a:latin typeface="Arial" panose="020B0604020202020204" pitchFamily="34" charset="0"/>
            <a:cs typeface="Arial" panose="020B0604020202020204" pitchFamily="34" charset="0"/>
          </a:endParaRPr>
        </a:p>
      </dsp:txBody>
      <dsp:txXfrm>
        <a:off x="14621" y="3929673"/>
        <a:ext cx="10413333" cy="2702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9828D-2404-8ED0-2ED7-EA60502A9A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662141-F420-4FE3-5BDB-64C3DC4189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BA6975-7D2A-445A-9789-FA2D72DD4FB1}" type="datetimeFigureOut">
              <a:rPr lang="en-GB" smtClean="0"/>
              <a:t>13/11/2025</a:t>
            </a:fld>
            <a:endParaRPr lang="en-GB"/>
          </a:p>
        </p:txBody>
      </p:sp>
      <p:sp>
        <p:nvSpPr>
          <p:cNvPr id="4" name="Footer Placeholder 3">
            <a:extLst>
              <a:ext uri="{FF2B5EF4-FFF2-40B4-BE49-F238E27FC236}">
                <a16:creationId xmlns:a16="http://schemas.microsoft.com/office/drawing/2014/main" id="{966514E5-BCC9-DA61-EE05-68EED62D6C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6669BE-4E59-081D-5D2B-93A2B994C3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035DE5-8A5C-4236-8C03-BB7CC6B03A99}" type="slidenum">
              <a:rPr lang="en-GB" smtClean="0"/>
              <a:t>‹#›</a:t>
            </a:fld>
            <a:endParaRPr lang="en-GB"/>
          </a:p>
        </p:txBody>
      </p:sp>
    </p:spTree>
    <p:extLst>
      <p:ext uri="{BB962C8B-B14F-4D97-AF65-F5344CB8AC3E}">
        <p14:creationId xmlns:p14="http://schemas.microsoft.com/office/powerpoint/2010/main" val="381296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07942-400A-45BE-BEAB-1370B6009C2E}" type="datetimeFigureOut">
              <a:rPr lang="en-GB" smtClean="0"/>
              <a:t>13/11/2025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0CD9E-D913-4CD1-93CA-74512890DE89}" type="slidenum">
              <a:rPr lang="en-GB" smtClean="0"/>
              <a:t>‹#›</a:t>
            </a:fld>
            <a:endParaRPr lang="en-GB" dirty="0"/>
          </a:p>
        </p:txBody>
      </p:sp>
    </p:spTree>
    <p:extLst>
      <p:ext uri="{BB962C8B-B14F-4D97-AF65-F5344CB8AC3E}">
        <p14:creationId xmlns:p14="http://schemas.microsoft.com/office/powerpoint/2010/main" val="132681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FCA1E1-6FC4-452F-BB26-766D58A6DB50}" type="slidenum">
              <a:rPr lang="en-GB" smtClean="0"/>
              <a:t>4</a:t>
            </a:fld>
            <a:endParaRPr lang="en-GB" dirty="0"/>
          </a:p>
        </p:txBody>
      </p:sp>
    </p:spTree>
    <p:extLst>
      <p:ext uri="{BB962C8B-B14F-4D97-AF65-F5344CB8AC3E}">
        <p14:creationId xmlns:p14="http://schemas.microsoft.com/office/powerpoint/2010/main" val="11604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AA5CD-5A73-E669-2790-1101FBAC6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007C7-C73F-A858-9F00-2F68F134B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79D3A8-77AE-CBF0-DDCF-55C7B7D47A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558263-BE0A-82D2-5E7D-1022C3C9F036}"/>
              </a:ext>
            </a:extLst>
          </p:cNvPr>
          <p:cNvSpPr>
            <a:spLocks noGrp="1"/>
          </p:cNvSpPr>
          <p:nvPr>
            <p:ph type="sldNum" sz="quarter" idx="5"/>
          </p:nvPr>
        </p:nvSpPr>
        <p:spPr/>
        <p:txBody>
          <a:bodyPr/>
          <a:lstStyle/>
          <a:p>
            <a:fld id="{14FCA1E1-6FC4-452F-BB26-766D58A6DB50}" type="slidenum">
              <a:rPr lang="en-GB" smtClean="0"/>
              <a:t>6</a:t>
            </a:fld>
            <a:endParaRPr lang="en-GB" dirty="0"/>
          </a:p>
        </p:txBody>
      </p:sp>
    </p:spTree>
    <p:extLst>
      <p:ext uri="{BB962C8B-B14F-4D97-AF65-F5344CB8AC3E}">
        <p14:creationId xmlns:p14="http://schemas.microsoft.com/office/powerpoint/2010/main" val="167068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7</a:t>
            </a:fld>
            <a:endParaRPr lang="en-GB" dirty="0"/>
          </a:p>
        </p:txBody>
      </p:sp>
    </p:spTree>
    <p:extLst>
      <p:ext uri="{BB962C8B-B14F-4D97-AF65-F5344CB8AC3E}">
        <p14:creationId xmlns:p14="http://schemas.microsoft.com/office/powerpoint/2010/main" val="284168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12</a:t>
            </a:fld>
            <a:endParaRPr lang="en-GB" dirty="0"/>
          </a:p>
        </p:txBody>
      </p:sp>
    </p:spTree>
    <p:extLst>
      <p:ext uri="{BB962C8B-B14F-4D97-AF65-F5344CB8AC3E}">
        <p14:creationId xmlns:p14="http://schemas.microsoft.com/office/powerpoint/2010/main" val="424437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2D0E6-CC50-D923-6B5D-0BD43425A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3F29C-49D8-02A6-AECD-2E4A1B00B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422FC-3455-E3EE-325E-30E957FF33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84E477-9AC7-2B00-BA66-ABE6F8B7426C}"/>
              </a:ext>
            </a:extLst>
          </p:cNvPr>
          <p:cNvSpPr>
            <a:spLocks noGrp="1"/>
          </p:cNvSpPr>
          <p:nvPr>
            <p:ph type="sldNum" sz="quarter" idx="5"/>
          </p:nvPr>
        </p:nvSpPr>
        <p:spPr/>
        <p:txBody>
          <a:bodyPr/>
          <a:lstStyle/>
          <a:p>
            <a:fld id="{F760CD9E-D913-4CD1-93CA-74512890DE89}" type="slidenum">
              <a:rPr lang="en-GB" smtClean="0"/>
              <a:t>14</a:t>
            </a:fld>
            <a:endParaRPr lang="en-GB" dirty="0"/>
          </a:p>
        </p:txBody>
      </p:sp>
    </p:spTree>
    <p:extLst>
      <p:ext uri="{BB962C8B-B14F-4D97-AF65-F5344CB8AC3E}">
        <p14:creationId xmlns:p14="http://schemas.microsoft.com/office/powerpoint/2010/main" val="134566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16</a:t>
            </a:fld>
            <a:endParaRPr lang="en-GB" dirty="0"/>
          </a:p>
        </p:txBody>
      </p:sp>
    </p:spTree>
    <p:extLst>
      <p:ext uri="{BB962C8B-B14F-4D97-AF65-F5344CB8AC3E}">
        <p14:creationId xmlns:p14="http://schemas.microsoft.com/office/powerpoint/2010/main" val="182196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5D2E9-6F5E-F752-6740-4AAD5FA1E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C3068-3A28-D3E1-D832-FB3DB4893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BEBAE-8E3F-06DC-0A49-73F91E66BD0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CCD1B1A-B497-B52D-8F40-207804890F7D}"/>
              </a:ext>
            </a:extLst>
          </p:cNvPr>
          <p:cNvSpPr>
            <a:spLocks noGrp="1"/>
          </p:cNvSpPr>
          <p:nvPr>
            <p:ph type="sldNum" sz="quarter" idx="5"/>
          </p:nvPr>
        </p:nvSpPr>
        <p:spPr/>
        <p:txBody>
          <a:bodyPr/>
          <a:lstStyle/>
          <a:p>
            <a:fld id="{F760CD9E-D913-4CD1-93CA-74512890DE89}" type="slidenum">
              <a:rPr lang="en-GB" smtClean="0"/>
              <a:t>18</a:t>
            </a:fld>
            <a:endParaRPr lang="en-GB" dirty="0"/>
          </a:p>
        </p:txBody>
      </p:sp>
    </p:spTree>
    <p:extLst>
      <p:ext uri="{BB962C8B-B14F-4D97-AF65-F5344CB8AC3E}">
        <p14:creationId xmlns:p14="http://schemas.microsoft.com/office/powerpoint/2010/main" val="112836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26</a:t>
            </a:fld>
            <a:endParaRPr lang="en-GB" dirty="0"/>
          </a:p>
        </p:txBody>
      </p:sp>
    </p:spTree>
    <p:extLst>
      <p:ext uri="{BB962C8B-B14F-4D97-AF65-F5344CB8AC3E}">
        <p14:creationId xmlns:p14="http://schemas.microsoft.com/office/powerpoint/2010/main" val="254251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hyperlink" Target="https://www.linkedin.com/company/picker-institute-europe" TargetMode="External"/><Relationship Id="rId5" Type="http://schemas.openxmlformats.org/officeDocument/2006/relationships/image" Target="../media/image22.png"/><Relationship Id="rId4" Type="http://schemas.openxmlformats.org/officeDocument/2006/relationships/hyperlink" Target="https://twitter.com/pickereurope"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10" name="Picture 9" descr="Two men holding coffee cups&#10;&#10;Description automatically generated">
            <a:extLst>
              <a:ext uri="{FF2B5EF4-FFF2-40B4-BE49-F238E27FC236}">
                <a16:creationId xmlns:a16="http://schemas.microsoft.com/office/drawing/2014/main" id="{A288B829-0994-2BCA-B180-C66797302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477" y="-2007112"/>
            <a:ext cx="7855656" cy="7855656"/>
          </a:xfrm>
          <a:prstGeom prst="rect">
            <a:avLst/>
          </a:prstGeom>
        </p:spPr>
      </p:pic>
    </p:spTree>
    <p:extLst>
      <p:ext uri="{BB962C8B-B14F-4D97-AF65-F5344CB8AC3E}">
        <p14:creationId xmlns:p14="http://schemas.microsoft.com/office/powerpoint/2010/main" val="3215684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9819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7132474"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Graphic 9">
            <a:extLst>
              <a:ext uri="{FF2B5EF4-FFF2-40B4-BE49-F238E27FC236}">
                <a16:creationId xmlns:a16="http://schemas.microsoft.com/office/drawing/2014/main" id="{F7824AFA-4027-C581-AC91-08779C138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pic>
        <p:nvPicPr>
          <p:cNvPr id="8" name="Picture 7" descr="Two men holding coffee cups&#10;&#10;Description automatically generated">
            <a:extLst>
              <a:ext uri="{FF2B5EF4-FFF2-40B4-BE49-F238E27FC236}">
                <a16:creationId xmlns:a16="http://schemas.microsoft.com/office/drawing/2014/main" id="{A0BAC4E7-6642-A2D4-586C-3B8329721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6496" y="1731355"/>
            <a:ext cx="4126240" cy="4126240"/>
          </a:xfrm>
          <a:prstGeom prst="rect">
            <a:avLst/>
          </a:prstGeom>
        </p:spPr>
      </p:pic>
    </p:spTree>
    <p:extLst>
      <p:ext uri="{BB962C8B-B14F-4D97-AF65-F5344CB8AC3E}">
        <p14:creationId xmlns:p14="http://schemas.microsoft.com/office/powerpoint/2010/main" val="229479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4" name="Graphic 3">
            <a:extLst>
              <a:ext uri="{FF2B5EF4-FFF2-40B4-BE49-F238E27FC236}">
                <a16:creationId xmlns:a16="http://schemas.microsoft.com/office/drawing/2014/main" id="{B6A2D74B-CA40-3EE6-4A52-3CC2A5BE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spTree>
    <p:extLst>
      <p:ext uri="{BB962C8B-B14F-4D97-AF65-F5344CB8AC3E}">
        <p14:creationId xmlns:p14="http://schemas.microsoft.com/office/powerpoint/2010/main" val="340808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6"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20" name="Graphic 19">
            <a:extLst>
              <a:ext uri="{FF2B5EF4-FFF2-40B4-BE49-F238E27FC236}">
                <a16:creationId xmlns:a16="http://schemas.microsoft.com/office/drawing/2014/main" id="{B549B513-0F72-E02F-7E70-CE5501D4C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pic>
        <p:nvPicPr>
          <p:cNvPr id="9" name="Picture 8" descr="A person in a grey shirt&#10;&#10;Description automatically generated">
            <a:extLst>
              <a:ext uri="{FF2B5EF4-FFF2-40B4-BE49-F238E27FC236}">
                <a16:creationId xmlns:a16="http://schemas.microsoft.com/office/drawing/2014/main" id="{73616B59-8E20-4A30-29F4-1D7AA7E9D2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9" y="1722563"/>
            <a:ext cx="4132748" cy="4126240"/>
          </a:xfrm>
          <a:prstGeom prst="rect">
            <a:avLst/>
          </a:prstGeom>
        </p:spPr>
      </p:pic>
    </p:spTree>
    <p:extLst>
      <p:ext uri="{BB962C8B-B14F-4D97-AF65-F5344CB8AC3E}">
        <p14:creationId xmlns:p14="http://schemas.microsoft.com/office/powerpoint/2010/main" val="294188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dirty="0"/>
          </a:p>
        </p:txBody>
      </p:sp>
      <p:pic>
        <p:nvPicPr>
          <p:cNvPr id="4" name="Graphic 3">
            <a:extLst>
              <a:ext uri="{FF2B5EF4-FFF2-40B4-BE49-F238E27FC236}">
                <a16:creationId xmlns:a16="http://schemas.microsoft.com/office/drawing/2014/main" id="{2D82969B-6617-BF66-78E3-2ECDEFB5B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spTree>
    <p:extLst>
      <p:ext uri="{BB962C8B-B14F-4D97-AF65-F5344CB8AC3E}">
        <p14:creationId xmlns:p14="http://schemas.microsoft.com/office/powerpoint/2010/main" val="319344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5"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dirty="0"/>
          </a:p>
        </p:txBody>
      </p:sp>
      <p:pic>
        <p:nvPicPr>
          <p:cNvPr id="5" name="Graphic 4">
            <a:extLst>
              <a:ext uri="{FF2B5EF4-FFF2-40B4-BE49-F238E27FC236}">
                <a16:creationId xmlns:a16="http://schemas.microsoft.com/office/drawing/2014/main" id="{DF81DB2A-E5E5-17BB-2D1E-70AEFB47C3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pic>
        <p:nvPicPr>
          <p:cNvPr id="10" name="Picture 9" descr="A person and person talking&#10;&#10;Description automatically generated">
            <a:extLst>
              <a:ext uri="{FF2B5EF4-FFF2-40B4-BE49-F238E27FC236}">
                <a16:creationId xmlns:a16="http://schemas.microsoft.com/office/drawing/2014/main" id="{AFC65583-B1A4-D4C0-FD41-98769CF230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8" y="1707289"/>
            <a:ext cx="4142293" cy="4142293"/>
          </a:xfrm>
          <a:prstGeom prst="rect">
            <a:avLst/>
          </a:prstGeom>
        </p:spPr>
      </p:pic>
    </p:spTree>
    <p:extLst>
      <p:ext uri="{BB962C8B-B14F-4D97-AF65-F5344CB8AC3E}">
        <p14:creationId xmlns:p14="http://schemas.microsoft.com/office/powerpoint/2010/main" val="316486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dirty="0"/>
          </a:p>
        </p:txBody>
      </p:sp>
    </p:spTree>
    <p:extLst>
      <p:ext uri="{BB962C8B-B14F-4D97-AF65-F5344CB8AC3E}">
        <p14:creationId xmlns:p14="http://schemas.microsoft.com/office/powerpoint/2010/main" val="54424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7DCD1E-9939-FB4C-4077-BFEF86F4F212}"/>
              </a:ext>
            </a:extLst>
          </p:cNvPr>
          <p:cNvSpPr txBox="1">
            <a:spLocks/>
          </p:cNvSpPr>
          <p:nvPr userDrawn="1"/>
        </p:nvSpPr>
        <p:spPr>
          <a:xfrm>
            <a:off x="353752" y="288337"/>
            <a:ext cx="7181133" cy="11979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3200" b="0" dirty="0">
                <a:solidFill>
                  <a:schemeClr val="accent1"/>
                </a:solidFill>
                <a:latin typeface="+mj-lt"/>
                <a:cs typeface="Arial" panose="020B0604020202020204" pitchFamily="34" charset="0"/>
              </a:rPr>
              <a:t>The highest quality person </a:t>
            </a:r>
            <a:br>
              <a:rPr lang="en-GB" sz="3200" b="0" dirty="0">
                <a:solidFill>
                  <a:schemeClr val="accent1"/>
                </a:solidFill>
                <a:latin typeface="+mj-lt"/>
                <a:cs typeface="Arial" panose="020B0604020202020204" pitchFamily="34" charset="0"/>
              </a:rPr>
            </a:br>
            <a:r>
              <a:rPr lang="en-GB" sz="3200" b="0" dirty="0">
                <a:solidFill>
                  <a:schemeClr val="accent1"/>
                </a:solidFill>
                <a:latin typeface="+mj-lt"/>
                <a:cs typeface="Arial" panose="020B0604020202020204" pitchFamily="34" charset="0"/>
              </a:rPr>
              <a:t>centred care for all, always</a:t>
            </a:r>
          </a:p>
        </p:txBody>
      </p:sp>
      <p:sp>
        <p:nvSpPr>
          <p:cNvPr id="2" name="Subtitle 2">
            <a:extLst>
              <a:ext uri="{FF2B5EF4-FFF2-40B4-BE49-F238E27FC236}">
                <a16:creationId xmlns:a16="http://schemas.microsoft.com/office/drawing/2014/main" id="{4B975FB9-E85C-B2C8-B263-23827E01536E}"/>
              </a:ext>
            </a:extLst>
          </p:cNvPr>
          <p:cNvSpPr txBox="1">
            <a:spLocks/>
          </p:cNvSpPr>
          <p:nvPr userDrawn="1"/>
        </p:nvSpPr>
        <p:spPr>
          <a:xfrm>
            <a:off x="365627" y="4594859"/>
            <a:ext cx="4897436" cy="21236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120000"/>
              <a:buFont typeface="Symbol" panose="05050102010706020507" pitchFamily="18" charset="2"/>
              <a:buBlip>
                <a:blip r:embed="rId2"/>
              </a:buBlip>
              <a:defRPr lang="en-GB" sz="160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200" b="0" dirty="0">
                <a:solidFill>
                  <a:schemeClr val="tx1"/>
                </a:solidFill>
                <a:latin typeface="+mn-lt"/>
                <a:cs typeface="Arial" panose="020B0604020202020204" pitchFamily="34" charset="0"/>
              </a:rPr>
              <a:t>Picker Institute Europe</a:t>
            </a:r>
          </a:p>
          <a:p>
            <a:pPr>
              <a:spcBef>
                <a:spcPts val="0"/>
              </a:spcBef>
            </a:pPr>
            <a:r>
              <a:rPr lang="en-GB" sz="1100" b="0" dirty="0">
                <a:solidFill>
                  <a:schemeClr val="tx1"/>
                </a:solidFill>
                <a:latin typeface="+mn-lt"/>
                <a:cs typeface="Arial" panose="020B0604020202020204" pitchFamily="34" charset="0"/>
              </a:rPr>
              <a:t>Suite 6, Fountain House</a:t>
            </a:r>
          </a:p>
          <a:p>
            <a:pPr>
              <a:spcBef>
                <a:spcPts val="0"/>
              </a:spcBef>
            </a:pPr>
            <a:r>
              <a:rPr lang="en-GB" sz="1100" b="0" dirty="0">
                <a:solidFill>
                  <a:schemeClr val="tx1"/>
                </a:solidFill>
                <a:latin typeface="+mn-lt"/>
                <a:cs typeface="Arial" panose="020B0604020202020204" pitchFamily="34" charset="0"/>
              </a:rPr>
              <a:t>1200 Parkway Court</a:t>
            </a:r>
          </a:p>
          <a:p>
            <a:pPr>
              <a:spcBef>
                <a:spcPts val="0"/>
              </a:spcBef>
            </a:pPr>
            <a:r>
              <a:rPr lang="en-GB" sz="1100" b="0" dirty="0">
                <a:solidFill>
                  <a:schemeClr val="tx1"/>
                </a:solidFill>
                <a:latin typeface="+mn-lt"/>
                <a:cs typeface="Arial" panose="020B0604020202020204" pitchFamily="34" charset="0"/>
              </a:rPr>
              <a:t>John Smith Drive</a:t>
            </a:r>
          </a:p>
          <a:p>
            <a:pPr>
              <a:spcBef>
                <a:spcPts val="0"/>
              </a:spcBef>
            </a:pPr>
            <a:r>
              <a:rPr lang="en-GB" sz="1100" b="0" dirty="0">
                <a:solidFill>
                  <a:schemeClr val="tx1"/>
                </a:solidFill>
                <a:latin typeface="+mn-lt"/>
                <a:cs typeface="Arial" panose="020B0604020202020204" pitchFamily="34" charset="0"/>
              </a:rPr>
              <a:t>Oxford OX4 2JY</a:t>
            </a: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r>
              <a:rPr lang="en-GB" sz="900" b="0" dirty="0">
                <a:solidFill>
                  <a:schemeClr val="tx1"/>
                </a:solidFill>
                <a:latin typeface="+mn-lt"/>
                <a:cs typeface="Arial" panose="020B0604020202020204" pitchFamily="34" charset="0"/>
              </a:rPr>
              <a:t>Charity registered in England and Wales: 1081688</a:t>
            </a:r>
          </a:p>
          <a:p>
            <a:pPr>
              <a:spcBef>
                <a:spcPts val="0"/>
              </a:spcBef>
            </a:pPr>
            <a:r>
              <a:rPr lang="en-GB" sz="900" b="0" dirty="0">
                <a:solidFill>
                  <a:schemeClr val="tx1"/>
                </a:solidFill>
                <a:latin typeface="+mn-lt"/>
                <a:cs typeface="Arial" panose="020B0604020202020204" pitchFamily="34" charset="0"/>
              </a:rPr>
              <a:t>Charity registered in Scotland: SC045048</a:t>
            </a:r>
          </a:p>
          <a:p>
            <a:pPr>
              <a:spcBef>
                <a:spcPts val="0"/>
              </a:spcBef>
            </a:pPr>
            <a:r>
              <a:rPr lang="en-GB" sz="900" b="0" dirty="0">
                <a:solidFill>
                  <a:schemeClr val="tx1"/>
                </a:solidFill>
                <a:latin typeface="+mn-lt"/>
                <a:cs typeface="Arial" panose="020B0604020202020204" pitchFamily="34" charset="0"/>
              </a:rPr>
              <a:t>Company limited by guarantee registered in England and Wales</a:t>
            </a:r>
          </a:p>
        </p:txBody>
      </p:sp>
      <p:pic>
        <p:nvPicPr>
          <p:cNvPr id="4" name="Picture 3" descr="A blue circle with white letters on it&#10;&#10;Description automatically generated">
            <a:extLst>
              <a:ext uri="{FF2B5EF4-FFF2-40B4-BE49-F238E27FC236}">
                <a16:creationId xmlns:a16="http://schemas.microsoft.com/office/drawing/2014/main" id="{D47CE1E9-B235-C6B7-0AF2-59BE9739B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283" y="5711851"/>
            <a:ext cx="330200" cy="330200"/>
          </a:xfrm>
          <a:prstGeom prst="rect">
            <a:avLst/>
          </a:prstGeom>
        </p:spPr>
      </p:pic>
      <p:sp>
        <p:nvSpPr>
          <p:cNvPr id="5" name="TextBox 4">
            <a:extLst>
              <a:ext uri="{FF2B5EF4-FFF2-40B4-BE49-F238E27FC236}">
                <a16:creationId xmlns:a16="http://schemas.microsoft.com/office/drawing/2014/main" id="{CEE73968-468B-C23D-E806-5458DEBE6251}"/>
              </a:ext>
            </a:extLst>
          </p:cNvPr>
          <p:cNvSpPr txBox="1"/>
          <p:nvPr userDrawn="1"/>
        </p:nvSpPr>
        <p:spPr>
          <a:xfrm>
            <a:off x="657341" y="5701751"/>
            <a:ext cx="1608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@pickereurope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pic>
        <p:nvPicPr>
          <p:cNvPr id="8" name="Picture 7" descr="A white x on a black background&#10;&#10;Description automatically generated">
            <a:extLst>
              <a:ext uri="{FF2B5EF4-FFF2-40B4-BE49-F238E27FC236}">
                <a16:creationId xmlns:a16="http://schemas.microsoft.com/office/drawing/2014/main" id="{3CE2EF18-79B1-0BB3-5E1F-5A0A9ADC0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752" y="5710328"/>
            <a:ext cx="308758" cy="308758"/>
          </a:xfrm>
          <a:prstGeom prst="rect">
            <a:avLst/>
          </a:prstGeom>
        </p:spPr>
      </p:pic>
      <p:sp>
        <p:nvSpPr>
          <p:cNvPr id="10" name="TextBox 9">
            <a:extLst>
              <a:ext uri="{FF2B5EF4-FFF2-40B4-BE49-F238E27FC236}">
                <a16:creationId xmlns:a16="http://schemas.microsoft.com/office/drawing/2014/main" id="{A529ECB2-ACF3-5E8C-AB5E-FF7E4864AD00}"/>
              </a:ext>
            </a:extLst>
          </p:cNvPr>
          <p:cNvSpPr txBox="1"/>
          <p:nvPr userDrawn="1"/>
        </p:nvSpPr>
        <p:spPr>
          <a:xfrm>
            <a:off x="2633934" y="5701750"/>
            <a:ext cx="3307967" cy="584775"/>
          </a:xfrm>
          <a:prstGeom prst="rect">
            <a:avLst/>
          </a:prstGeom>
          <a:noFill/>
        </p:spPr>
        <p:txBody>
          <a:bodyPr wrap="square" rtlCol="0">
            <a:spAutoFit/>
          </a:bodyPr>
          <a:lstStyle/>
          <a:p>
            <a:pPr algn="l" fontAlgn="base"/>
            <a:r>
              <a:rPr lang="en-GB" sz="1400" b="0" i="0" u="none" strike="noStrike" dirty="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/picker-institute-europe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sp>
        <p:nvSpPr>
          <p:cNvPr id="11" name="TextBox 10">
            <a:extLst>
              <a:ext uri="{FF2B5EF4-FFF2-40B4-BE49-F238E27FC236}">
                <a16:creationId xmlns:a16="http://schemas.microsoft.com/office/drawing/2014/main" id="{F807AD48-FFB3-9652-1BC4-BD836C38BDE8}"/>
              </a:ext>
            </a:extLst>
          </p:cNvPr>
          <p:cNvSpPr txBox="1"/>
          <p:nvPr userDrawn="1"/>
        </p:nvSpPr>
        <p:spPr>
          <a:xfrm>
            <a:off x="2258794" y="4558901"/>
            <a:ext cx="2790701" cy="877163"/>
          </a:xfrm>
          <a:prstGeom prst="rect">
            <a:avLst/>
          </a:prstGeom>
          <a:noFill/>
        </p:spPr>
        <p:txBody>
          <a:bodyPr wrap="square" rtlCol="0">
            <a:spAutoFit/>
          </a:bodyPr>
          <a:lstStyle/>
          <a:p>
            <a:pPr>
              <a:spcBef>
                <a:spcPts val="0"/>
              </a:spcBef>
            </a:pPr>
            <a:r>
              <a:rPr lang="en-GB" sz="1100" b="0" dirty="0">
                <a:solidFill>
                  <a:schemeClr val="tx1"/>
                </a:solidFill>
                <a:latin typeface="+mn-lt"/>
                <a:cs typeface="Arial" panose="020B0604020202020204" pitchFamily="34" charset="0"/>
              </a:rPr>
              <a:t>Tel: + 44 (0) 1865 208100     </a:t>
            </a:r>
          </a:p>
          <a:p>
            <a:pPr>
              <a:spcBef>
                <a:spcPts val="0"/>
              </a:spcBef>
            </a:pPr>
            <a:r>
              <a:rPr lang="en-GB" sz="1100" b="0" dirty="0" err="1">
                <a:solidFill>
                  <a:schemeClr val="tx1"/>
                </a:solidFill>
                <a:latin typeface="+mn-lt"/>
                <a:cs typeface="Arial" panose="020B0604020202020204" pitchFamily="34" charset="0"/>
              </a:rPr>
              <a:t>info@pickereurope.ac.uk</a:t>
            </a:r>
            <a:r>
              <a:rPr lang="en-GB" sz="1100" b="0" dirty="0">
                <a:solidFill>
                  <a:schemeClr val="tx1"/>
                </a:solidFill>
                <a:latin typeface="+mn-lt"/>
                <a:cs typeface="Arial" panose="020B0604020202020204" pitchFamily="34" charset="0"/>
              </a:rPr>
              <a:t>     </a:t>
            </a:r>
          </a:p>
          <a:p>
            <a:pPr>
              <a:spcBef>
                <a:spcPts val="0"/>
              </a:spcBef>
            </a:pPr>
            <a:r>
              <a:rPr lang="en-GB" sz="1100" b="0" dirty="0">
                <a:solidFill>
                  <a:schemeClr val="tx1"/>
                </a:solidFill>
                <a:latin typeface="+mn-lt"/>
                <a:cs typeface="Arial" panose="020B0604020202020204" pitchFamily="34" charset="0"/>
              </a:rPr>
              <a:t>https://</a:t>
            </a:r>
            <a:r>
              <a:rPr lang="en-GB" sz="1100" b="0" dirty="0" err="1">
                <a:solidFill>
                  <a:schemeClr val="tx1"/>
                </a:solidFill>
                <a:latin typeface="+mn-lt"/>
                <a:cs typeface="Arial" panose="020B0604020202020204" pitchFamily="34" charset="0"/>
              </a:rPr>
              <a:t>picker.org</a:t>
            </a:r>
            <a:endParaRPr lang="en-GB" sz="1100" b="0" dirty="0">
              <a:solidFill>
                <a:schemeClr val="tx1"/>
              </a:solidFill>
              <a:latin typeface="+mn-lt"/>
              <a:cs typeface="Arial" panose="020B0604020202020204" pitchFamily="34" charset="0"/>
            </a:endParaRPr>
          </a:p>
          <a:p>
            <a:endParaRPr lang="en-GB" dirty="0"/>
          </a:p>
        </p:txBody>
      </p:sp>
      <p:pic>
        <p:nvPicPr>
          <p:cNvPr id="9" name="Graphic 8">
            <a:extLst>
              <a:ext uri="{FF2B5EF4-FFF2-40B4-BE49-F238E27FC236}">
                <a16:creationId xmlns:a16="http://schemas.microsoft.com/office/drawing/2014/main" id="{D7F7DCAC-B2DB-31CD-2736-B290D9C9A3C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088083" y="-2251329"/>
            <a:ext cx="8092941" cy="8092941"/>
          </a:xfrm>
          <a:prstGeom prst="rect">
            <a:avLst/>
          </a:prstGeom>
        </p:spPr>
      </p:pic>
    </p:spTree>
    <p:extLst>
      <p:ext uri="{BB962C8B-B14F-4D97-AF65-F5344CB8AC3E}">
        <p14:creationId xmlns:p14="http://schemas.microsoft.com/office/powerpoint/2010/main" val="260991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E75D-5E60-5A06-6C8B-2348C8D1AB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ED1DB0-2A92-0D49-0DEB-1BE2EA53F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59131F-A424-195A-5534-D2881391CB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33DA03-5698-1394-CB6F-E232DE989D3C}"/>
              </a:ext>
            </a:extLst>
          </p:cNvPr>
          <p:cNvSpPr>
            <a:spLocks noGrp="1"/>
          </p:cNvSpPr>
          <p:nvPr>
            <p:ph type="dt" sz="half" idx="10"/>
          </p:nvPr>
        </p:nvSpPr>
        <p:spPr/>
        <p:txBody>
          <a:bodyPr/>
          <a:lstStyle/>
          <a:p>
            <a:fld id="{3D042841-DECB-4756-A8D6-75B816E60394}" type="datetimeFigureOut">
              <a:rPr lang="en-GB" smtClean="0"/>
              <a:t>13/11/2025</a:t>
            </a:fld>
            <a:endParaRPr lang="en-GB" dirty="0"/>
          </a:p>
        </p:txBody>
      </p:sp>
      <p:sp>
        <p:nvSpPr>
          <p:cNvPr id="6" name="Footer Placeholder 5">
            <a:extLst>
              <a:ext uri="{FF2B5EF4-FFF2-40B4-BE49-F238E27FC236}">
                <a16:creationId xmlns:a16="http://schemas.microsoft.com/office/drawing/2014/main" id="{A5BE2B27-62BF-7A21-741A-AA29ED9AF5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60F7731-8FAD-260A-4628-1F15B4CF013A}"/>
              </a:ext>
            </a:extLst>
          </p:cNvPr>
          <p:cNvSpPr>
            <a:spLocks noGrp="1"/>
          </p:cNvSpPr>
          <p:nvPr>
            <p:ph type="sldNum" sz="quarter" idx="12"/>
          </p:nvPr>
        </p:nvSpPr>
        <p:spPr/>
        <p:txBody>
          <a:bodyPr/>
          <a:lstStyle/>
          <a:p>
            <a:fld id="{90BEEC74-1992-46C4-8A59-8145ECD20EDA}" type="slidenum">
              <a:rPr lang="en-GB" smtClean="0"/>
              <a:t>‹#›</a:t>
            </a:fld>
            <a:endParaRPr lang="en-GB" dirty="0"/>
          </a:p>
        </p:txBody>
      </p:sp>
    </p:spTree>
    <p:extLst>
      <p:ext uri="{BB962C8B-B14F-4D97-AF65-F5344CB8AC3E}">
        <p14:creationId xmlns:p14="http://schemas.microsoft.com/office/powerpoint/2010/main" val="84174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Picture 5" descr="Two people looking at something&#10;&#10;Description automatically generated">
            <a:extLst>
              <a:ext uri="{FF2B5EF4-FFF2-40B4-BE49-F238E27FC236}">
                <a16:creationId xmlns:a16="http://schemas.microsoft.com/office/drawing/2014/main" id="{032D1DFC-EF6F-CB30-382E-0F879F18D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685" y="-1998316"/>
            <a:ext cx="7843284" cy="7855656"/>
          </a:xfrm>
          <a:prstGeom prst="rect">
            <a:avLst/>
          </a:prstGeom>
        </p:spPr>
      </p:pic>
    </p:spTree>
    <p:extLst>
      <p:ext uri="{BB962C8B-B14F-4D97-AF65-F5344CB8AC3E}">
        <p14:creationId xmlns:p14="http://schemas.microsoft.com/office/powerpoint/2010/main" val="336833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in a grey shirt&#10;&#10;Description automatically generated">
            <a:extLst>
              <a:ext uri="{FF2B5EF4-FFF2-40B4-BE49-F238E27FC236}">
                <a16:creationId xmlns:a16="http://schemas.microsoft.com/office/drawing/2014/main" id="{D25D9329-4A5B-C5AD-AEAE-F3EC51B0C5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592" y="-1985193"/>
            <a:ext cx="7848602" cy="7836242"/>
          </a:xfrm>
          <a:prstGeom prst="rect">
            <a:avLst/>
          </a:prstGeom>
        </p:spPr>
      </p:pic>
    </p:spTree>
    <p:extLst>
      <p:ext uri="{BB962C8B-B14F-4D97-AF65-F5344CB8AC3E}">
        <p14:creationId xmlns:p14="http://schemas.microsoft.com/office/powerpoint/2010/main" val="1718770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and person looking at each other&#10;&#10;Description automatically generated">
            <a:extLst>
              <a:ext uri="{FF2B5EF4-FFF2-40B4-BE49-F238E27FC236}">
                <a16:creationId xmlns:a16="http://schemas.microsoft.com/office/drawing/2014/main" id="{4F3D0A36-B158-F283-EC98-9C6AE4794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042" y="-2001140"/>
            <a:ext cx="7873380" cy="7860981"/>
          </a:xfrm>
          <a:prstGeom prst="rect">
            <a:avLst/>
          </a:prstGeom>
        </p:spPr>
      </p:pic>
    </p:spTree>
    <p:extLst>
      <p:ext uri="{BB962C8B-B14F-4D97-AF65-F5344CB8AC3E}">
        <p14:creationId xmlns:p14="http://schemas.microsoft.com/office/powerpoint/2010/main" val="413233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looking at a phone&#10;&#10;Description automatically generated">
            <a:extLst>
              <a:ext uri="{FF2B5EF4-FFF2-40B4-BE49-F238E27FC236}">
                <a16:creationId xmlns:a16="http://schemas.microsoft.com/office/drawing/2014/main" id="{79023047-5269-D39C-CAF4-B354CDAD8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1834" y="-2001138"/>
            <a:ext cx="7848602" cy="7860981"/>
          </a:xfrm>
          <a:prstGeom prst="rect">
            <a:avLst/>
          </a:prstGeom>
        </p:spPr>
      </p:pic>
    </p:spTree>
    <p:extLst>
      <p:ext uri="{BB962C8B-B14F-4D97-AF65-F5344CB8AC3E}">
        <p14:creationId xmlns:p14="http://schemas.microsoft.com/office/powerpoint/2010/main" val="2611129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talking&#10;&#10;Description automatically generated">
            <a:extLst>
              <a:ext uri="{FF2B5EF4-FFF2-40B4-BE49-F238E27FC236}">
                <a16:creationId xmlns:a16="http://schemas.microsoft.com/office/drawing/2014/main" id="{9A5B288E-7E34-D707-B5E9-720335E97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1965564"/>
            <a:ext cx="7808747" cy="7808747"/>
          </a:xfrm>
          <a:prstGeom prst="rect">
            <a:avLst/>
          </a:prstGeom>
        </p:spPr>
      </p:pic>
    </p:spTree>
    <p:extLst>
      <p:ext uri="{BB962C8B-B14F-4D97-AF65-F5344CB8AC3E}">
        <p14:creationId xmlns:p14="http://schemas.microsoft.com/office/powerpoint/2010/main" val="3519030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2FB-5C5B-1138-CA12-8AF5207C1950}"/>
              </a:ext>
            </a:extLst>
          </p:cNvPr>
          <p:cNvSpPr>
            <a:spLocks noGrp="1"/>
          </p:cNvSpPr>
          <p:nvPr>
            <p:ph type="title" hasCustomPrompt="1"/>
          </p:nvPr>
        </p:nvSpPr>
        <p:spPr>
          <a:xfrm>
            <a:off x="517526" y="489480"/>
            <a:ext cx="5578474" cy="461665"/>
          </a:xfrm>
        </p:spPr>
        <p:txBody>
          <a:bodyPr anchor="t">
            <a:noAutofit/>
          </a:bodyPr>
          <a:lstStyle>
            <a:lvl1pPr>
              <a:defRPr sz="3000">
                <a:solidFill>
                  <a:srgbClr val="007B4E"/>
                </a:solidFill>
              </a:defRPr>
            </a:lvl1pPr>
          </a:lstStyle>
          <a:p>
            <a:r>
              <a:rPr lang="en-GB" dirty="0"/>
              <a:t>Section number</a:t>
            </a:r>
          </a:p>
        </p:txBody>
      </p:sp>
      <p:sp>
        <p:nvSpPr>
          <p:cNvPr id="3" name="Text Placeholder 2">
            <a:extLst>
              <a:ext uri="{FF2B5EF4-FFF2-40B4-BE49-F238E27FC236}">
                <a16:creationId xmlns:a16="http://schemas.microsoft.com/office/drawing/2014/main" id="{FF6EBE32-083C-CC3A-ACC3-50DD4E6AB060}"/>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Graphic 4">
            <a:extLst>
              <a:ext uri="{FF2B5EF4-FFF2-40B4-BE49-F238E27FC236}">
                <a16:creationId xmlns:a16="http://schemas.microsoft.com/office/drawing/2014/main" id="{FBCFBC9F-37D9-CDAF-AA86-CC051990F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193230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dirty="0"/>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5" y="-2251679"/>
            <a:ext cx="8092941" cy="8092941"/>
          </a:xfrm>
          <a:prstGeom prst="rect">
            <a:avLst/>
          </a:prstGeom>
        </p:spPr>
      </p:pic>
    </p:spTree>
    <p:extLst>
      <p:ext uri="{BB962C8B-B14F-4D97-AF65-F5344CB8AC3E}">
        <p14:creationId xmlns:p14="http://schemas.microsoft.com/office/powerpoint/2010/main" val="1122166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EEABBD-F7CB-DCB4-3238-D3712FFF34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6" y="-2213026"/>
            <a:ext cx="8057692" cy="8057692"/>
          </a:xfrm>
          <a:prstGeom prst="rect">
            <a:avLst/>
          </a:prstGeom>
        </p:spPr>
      </p:pic>
      <p:sp>
        <p:nvSpPr>
          <p:cNvPr id="5" name="Title 1">
            <a:extLst>
              <a:ext uri="{FF2B5EF4-FFF2-40B4-BE49-F238E27FC236}">
                <a16:creationId xmlns:a16="http://schemas.microsoft.com/office/drawing/2014/main" id="{6CAF1734-FEA8-0745-5907-D6A160F25A17}"/>
              </a:ext>
            </a:extLst>
          </p:cNvPr>
          <p:cNvSpPr>
            <a:spLocks noGrp="1"/>
          </p:cNvSpPr>
          <p:nvPr>
            <p:ph type="title" hasCustomPrompt="1"/>
          </p:nvPr>
        </p:nvSpPr>
        <p:spPr>
          <a:xfrm>
            <a:off x="517526" y="489480"/>
            <a:ext cx="5578474" cy="461665"/>
          </a:xfrm>
        </p:spPr>
        <p:txBody>
          <a:bodyPr anchor="t">
            <a:noAutofit/>
          </a:bodyPr>
          <a:lstStyle>
            <a:lvl1pPr>
              <a:defRPr sz="3000">
                <a:solidFill>
                  <a:schemeClr val="accent3"/>
                </a:solidFill>
              </a:defRPr>
            </a:lvl1pPr>
          </a:lstStyle>
          <a:p>
            <a:r>
              <a:rPr lang="en-GB" dirty="0"/>
              <a:t>Section number</a:t>
            </a:r>
          </a:p>
        </p:txBody>
      </p:sp>
      <p:sp>
        <p:nvSpPr>
          <p:cNvPr id="2" name="Text Placeholder 2">
            <a:extLst>
              <a:ext uri="{FF2B5EF4-FFF2-40B4-BE49-F238E27FC236}">
                <a16:creationId xmlns:a16="http://schemas.microsoft.com/office/drawing/2014/main" id="{5ABD15AD-4890-ED99-833D-87E0E7B4C83B}"/>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2284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38D6-603E-E8A1-78B0-FA02925F96FB}"/>
              </a:ext>
            </a:extLst>
          </p:cNvPr>
          <p:cNvSpPr>
            <a:spLocks noGrp="1"/>
          </p:cNvSpPr>
          <p:nvPr>
            <p:ph type="title"/>
          </p:nvPr>
        </p:nvSpPr>
        <p:spPr>
          <a:xfrm>
            <a:off x="517526" y="489480"/>
            <a:ext cx="5578474" cy="461665"/>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D6278CD-77F1-C0DD-6C58-7A8C69A174D1}"/>
              </a:ext>
            </a:extLst>
          </p:cNvPr>
          <p:cNvSpPr>
            <a:spLocks noGrp="1"/>
          </p:cNvSpPr>
          <p:nvPr>
            <p:ph type="body" idx="1"/>
          </p:nvPr>
        </p:nvSpPr>
        <p:spPr>
          <a:xfrm>
            <a:off x="516834" y="1276684"/>
            <a:ext cx="11156054" cy="45752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descr="A close-up of a logo&#10;&#10;Description automatically generated">
            <a:extLst>
              <a:ext uri="{FF2B5EF4-FFF2-40B4-BE49-F238E27FC236}">
                <a16:creationId xmlns:a16="http://schemas.microsoft.com/office/drawing/2014/main" id="{EA136DF0-7DC1-EC21-9747-E184ACBA819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1536203886"/>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70" r:id="rId3"/>
    <p:sldLayoutId id="2147483702" r:id="rId4"/>
    <p:sldLayoutId id="2147483671" r:id="rId5"/>
    <p:sldLayoutId id="2147483703" r:id="rId6"/>
    <p:sldLayoutId id="2147483672" r:id="rId7"/>
    <p:sldLayoutId id="2147483673" r:id="rId8"/>
    <p:sldLayoutId id="2147483664" r:id="rId9"/>
    <p:sldLayoutId id="2147483700" r:id="rId10"/>
    <p:sldLayoutId id="2147483705" r:id="rId11"/>
    <p:sldLayoutId id="2147483701" r:id="rId12"/>
    <p:sldLayoutId id="2147483706" r:id="rId13"/>
    <p:sldLayoutId id="2147483699" r:id="rId14"/>
    <p:sldLayoutId id="2147483707" r:id="rId15"/>
    <p:sldLayoutId id="2147483650" r:id="rId16"/>
    <p:sldLayoutId id="2147483698" r:id="rId17"/>
    <p:sldLayoutId id="2147483708" r:id="rId18"/>
  </p:sldLayoutIdLst>
  <p:hf sldNum="0" hdr="0" ftr="0" dt="0"/>
  <p:txStyles>
    <p:title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00C4FF"/>
          </p15:clr>
        </p15:guide>
        <p15:guide id="2" pos="7680" userDrawn="1">
          <p15:clr>
            <a:srgbClr val="00C4FF"/>
          </p15:clr>
        </p15:guide>
        <p15:guide id="3" pos="326" userDrawn="1">
          <p15:clr>
            <a:srgbClr val="00C4FF"/>
          </p15:clr>
        </p15:guide>
        <p15:guide id="4" pos="7353" userDrawn="1">
          <p15:clr>
            <a:srgbClr val="00C4FF"/>
          </p15:clr>
        </p15:guide>
        <p15:guide id="5" orient="horz" userDrawn="1">
          <p15:clr>
            <a:srgbClr val="00C4FF"/>
          </p15:clr>
        </p15:guide>
        <p15:guide id="6" orient="horz" pos="4320" userDrawn="1">
          <p15:clr>
            <a:srgbClr val="00C4FF"/>
          </p15:clr>
        </p15:guide>
        <p15:guide id="7" orient="horz" pos="303" userDrawn="1">
          <p15:clr>
            <a:srgbClr val="00C4FF"/>
          </p15:clr>
        </p15:guide>
        <p15:guide id="8" orient="horz" pos="4016" userDrawn="1">
          <p15:clr>
            <a:srgbClr val="00C4FF"/>
          </p15:clr>
        </p15:guide>
        <p15:guide id="14" orient="horz" pos="3680" userDrawn="1">
          <p15:clr>
            <a:srgbClr val="00C4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nhssurveys.org/surveys/survey/02-adults-inpatients/year/2025/" TargetMode="Externa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hyperlink" Target="https://nhssurveys.org/surveys/survey/02-adults-inpatients/year/2025/" TargetMode="External"/><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hyperlink" Target="https://nhssurveys.org/surveys/survey/02-adults-inpatients/year/2025/"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nhssurveys.org/surveys/survey/02-adults-inpatients/year/2025/" TargetMode="External"/><Relationship Id="rId1" Type="http://schemas.openxmlformats.org/officeDocument/2006/relationships/slideLayout" Target="../slideLayouts/slideLayout10.xml"/><Relationship Id="rId5" Type="http://schemas.openxmlformats.org/officeDocument/2006/relationships/image" Target="../media/image44.png"/><Relationship Id="rId4" Type="http://schemas.openxmlformats.org/officeDocument/2006/relationships/image" Target="../media/image43.sv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nhssurveys.org/surveys/survey/02-adults-inpatients/year/2025/" TargetMode="External"/><Relationship Id="rId1" Type="http://schemas.openxmlformats.org/officeDocument/2006/relationships/slideLayout" Target="../slideLayouts/slideLayout10.xml"/><Relationship Id="rId5" Type="http://schemas.openxmlformats.org/officeDocument/2006/relationships/image" Target="../media/image45.png"/><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nhssurveys.org/surveys/survey/02-adults-inpatients/year/2025/" TargetMode="External"/><Relationship Id="rId1" Type="http://schemas.openxmlformats.org/officeDocument/2006/relationships/slideLayout" Target="../slideLayouts/slideLayout10.xml"/><Relationship Id="rId4" Type="http://schemas.openxmlformats.org/officeDocument/2006/relationships/image" Target="../media/image43.sv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nhssurveys.org/survey-instructions/" TargetMode="Externa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nhssurveys.org/surveys/survey/02-adults-inpatients/year/2025/" TargetMode="Externa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hyperlink" Target="mailto:inpatient@surveycoordination.com"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4A90-FB70-C74C-FC30-6A1E634FBA94}"/>
              </a:ext>
            </a:extLst>
          </p:cNvPr>
          <p:cNvSpPr>
            <a:spLocks noGrp="1"/>
          </p:cNvSpPr>
          <p:nvPr>
            <p:ph type="ctrTitle"/>
          </p:nvPr>
        </p:nvSpPr>
        <p:spPr>
          <a:xfrm>
            <a:off x="517526" y="489480"/>
            <a:ext cx="5578474" cy="923330"/>
          </a:xfrm>
        </p:spPr>
        <p:txBody>
          <a:bodyPr/>
          <a:lstStyle/>
          <a:p>
            <a:r>
              <a:rPr lang="en-GB" dirty="0"/>
              <a:t>2025 Adult Inpatient Survey (IP25)</a:t>
            </a:r>
          </a:p>
        </p:txBody>
      </p:sp>
      <p:sp>
        <p:nvSpPr>
          <p:cNvPr id="3" name="Subtitle 2">
            <a:extLst>
              <a:ext uri="{FF2B5EF4-FFF2-40B4-BE49-F238E27FC236}">
                <a16:creationId xmlns:a16="http://schemas.microsoft.com/office/drawing/2014/main" id="{4E72537C-3E89-37F9-5BEB-E710A68CEF2B}"/>
              </a:ext>
            </a:extLst>
          </p:cNvPr>
          <p:cNvSpPr>
            <a:spLocks noGrp="1"/>
          </p:cNvSpPr>
          <p:nvPr>
            <p:ph type="subTitle" idx="1"/>
          </p:nvPr>
        </p:nvSpPr>
        <p:spPr>
          <a:xfrm>
            <a:off x="517525" y="1685957"/>
            <a:ext cx="5578474" cy="779802"/>
          </a:xfrm>
        </p:spPr>
        <p:txBody>
          <a:bodyPr/>
          <a:lstStyle/>
          <a:p>
            <a:r>
              <a:rPr lang="en-GB" dirty="0"/>
              <a:t>Trust Webinar 2</a:t>
            </a:r>
          </a:p>
          <a:p>
            <a:r>
              <a:rPr lang="en-GB" dirty="0"/>
              <a:t>Thursday 13</a:t>
            </a:r>
            <a:r>
              <a:rPr lang="en-GB" baseline="30000" dirty="0"/>
              <a:t>th</a:t>
            </a:r>
            <a:r>
              <a:rPr lang="en-GB" dirty="0"/>
              <a:t> Nov, 12:30pm – 2pm</a:t>
            </a:r>
          </a:p>
        </p:txBody>
      </p:sp>
    </p:spTree>
    <p:extLst>
      <p:ext uri="{BB962C8B-B14F-4D97-AF65-F5344CB8AC3E}">
        <p14:creationId xmlns:p14="http://schemas.microsoft.com/office/powerpoint/2010/main" val="125208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E2BE3-F21F-B642-5F08-F9B957582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55A50-7F31-910C-661D-E19050E87254}"/>
              </a:ext>
            </a:extLst>
          </p:cNvPr>
          <p:cNvSpPr>
            <a:spLocks noGrp="1"/>
          </p:cNvSpPr>
          <p:nvPr>
            <p:ph type="title"/>
          </p:nvPr>
        </p:nvSpPr>
        <p:spPr/>
        <p:txBody>
          <a:bodyPr/>
          <a:lstStyle/>
          <a:p>
            <a:r>
              <a:rPr lang="en-GB" dirty="0"/>
              <a:t>Potential sampling errors</a:t>
            </a:r>
          </a:p>
        </p:txBody>
      </p:sp>
    </p:spTree>
    <p:extLst>
      <p:ext uri="{BB962C8B-B14F-4D97-AF65-F5344CB8AC3E}">
        <p14:creationId xmlns:p14="http://schemas.microsoft.com/office/powerpoint/2010/main" val="274456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0515D-E0F0-B743-47CC-327A7E8AD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33158-CC55-62AB-BF13-9CC102EE8332}"/>
              </a:ext>
            </a:extLst>
          </p:cNvPr>
          <p:cNvSpPr>
            <a:spLocks noGrp="1"/>
          </p:cNvSpPr>
          <p:nvPr>
            <p:ph type="title"/>
          </p:nvPr>
        </p:nvSpPr>
        <p:spPr/>
        <p:txBody>
          <a:bodyPr/>
          <a:lstStyle/>
          <a:p>
            <a:r>
              <a:rPr lang="en-GB" dirty="0"/>
              <a:t>Sample errors and how to avoid them</a:t>
            </a:r>
          </a:p>
        </p:txBody>
      </p:sp>
      <p:sp>
        <p:nvSpPr>
          <p:cNvPr id="4" name="Content Placeholder 2">
            <a:extLst>
              <a:ext uri="{FF2B5EF4-FFF2-40B4-BE49-F238E27FC236}">
                <a16:creationId xmlns:a16="http://schemas.microsoft.com/office/drawing/2014/main" id="{A7CDE4E9-FEB1-F798-DE2B-3F583A00A465}"/>
              </a:ext>
            </a:extLst>
          </p:cNvPr>
          <p:cNvSpPr txBox="1">
            <a:spLocks/>
          </p:cNvSpPr>
          <p:nvPr/>
        </p:nvSpPr>
        <p:spPr>
          <a:xfrm>
            <a:off x="516834" y="1271245"/>
            <a:ext cx="11156053" cy="331132"/>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dirty="0">
                <a:solidFill>
                  <a:schemeClr val="tx1"/>
                </a:solidFill>
              </a:rPr>
              <a:t>Below are a list of checks that should be done before you submit your sample to your approved contractor or to the SCC:</a:t>
            </a:r>
          </a:p>
          <a:p>
            <a:pPr lvl="1"/>
            <a:endParaRPr lang="en-GB" sz="1200" dirty="0">
              <a:solidFill>
                <a:schemeClr val="tx1"/>
              </a:solidFill>
            </a:endParaRPr>
          </a:p>
          <a:p>
            <a:pPr marL="0" lvl="1" indent="0">
              <a:buNone/>
            </a:pPr>
            <a:endParaRPr lang="en-GB" sz="1200" dirty="0">
              <a:solidFill>
                <a:schemeClr val="tx1"/>
              </a:solidFill>
            </a:endParaRPr>
          </a:p>
          <a:p>
            <a:endParaRPr lang="en-GB" sz="1600" dirty="0"/>
          </a:p>
        </p:txBody>
      </p:sp>
      <p:graphicFrame>
        <p:nvGraphicFramePr>
          <p:cNvPr id="5" name="TextBox 7">
            <a:extLst>
              <a:ext uri="{FF2B5EF4-FFF2-40B4-BE49-F238E27FC236}">
                <a16:creationId xmlns:a16="http://schemas.microsoft.com/office/drawing/2014/main" id="{A9F3C656-D41E-71EF-F1D4-96E4049AEB7C}"/>
              </a:ext>
            </a:extLst>
          </p:cNvPr>
          <p:cNvGraphicFramePr/>
          <p:nvPr>
            <p:extLst>
              <p:ext uri="{D42A27DB-BD31-4B8C-83A1-F6EECF244321}">
                <p14:modId xmlns:p14="http://schemas.microsoft.com/office/powerpoint/2010/main" val="3291988631"/>
              </p:ext>
            </p:extLst>
          </p:nvPr>
        </p:nvGraphicFramePr>
        <p:xfrm>
          <a:off x="630874" y="1602377"/>
          <a:ext cx="10442575" cy="4476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BFA11325-C4B0-3931-0DF1-6B28955EB63B}"/>
              </a:ext>
            </a:extLst>
          </p:cNvPr>
          <p:cNvSpPr txBox="1">
            <a:spLocks/>
          </p:cNvSpPr>
          <p:nvPr/>
        </p:nvSpPr>
        <p:spPr>
          <a:xfrm>
            <a:off x="630874" y="6202954"/>
            <a:ext cx="11156053" cy="331132"/>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dirty="0">
                <a:solidFill>
                  <a:schemeClr val="tx1"/>
                </a:solidFill>
              </a:rPr>
              <a:t>For further information, please refer to the Sampling Instructions document on the </a:t>
            </a:r>
            <a:r>
              <a:rPr lang="en-GB" sz="1200" dirty="0">
                <a:solidFill>
                  <a:schemeClr val="tx1"/>
                </a:solidFill>
                <a:hlinkClick r:id="rId7"/>
              </a:rPr>
              <a:t>NHS patient surveys website</a:t>
            </a:r>
            <a:r>
              <a:rPr lang="en-GB" sz="1200" dirty="0">
                <a:solidFill>
                  <a:schemeClr val="tx1"/>
                </a:solidFill>
              </a:rPr>
              <a:t>. </a:t>
            </a:r>
          </a:p>
          <a:p>
            <a:pPr lvl="1"/>
            <a:endParaRPr lang="en-GB" sz="1200" dirty="0">
              <a:solidFill>
                <a:schemeClr val="tx1"/>
              </a:solidFill>
            </a:endParaRPr>
          </a:p>
          <a:p>
            <a:pPr marL="0" lvl="1" indent="0">
              <a:buNone/>
            </a:pPr>
            <a:endParaRPr lang="en-GB" sz="1200" dirty="0">
              <a:solidFill>
                <a:schemeClr val="tx1"/>
              </a:solidFill>
            </a:endParaRPr>
          </a:p>
          <a:p>
            <a:endParaRPr lang="en-GB" sz="1600" dirty="0"/>
          </a:p>
        </p:txBody>
      </p:sp>
    </p:spTree>
    <p:extLst>
      <p:ext uri="{BB962C8B-B14F-4D97-AF65-F5344CB8AC3E}">
        <p14:creationId xmlns:p14="http://schemas.microsoft.com/office/powerpoint/2010/main" val="80832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BC16-CDD2-C207-567F-364AC7A01AF6}"/>
              </a:ext>
            </a:extLst>
          </p:cNvPr>
          <p:cNvSpPr>
            <a:spLocks noGrp="1"/>
          </p:cNvSpPr>
          <p:nvPr>
            <p:ph type="title"/>
          </p:nvPr>
        </p:nvSpPr>
        <p:spPr/>
        <p:txBody>
          <a:bodyPr/>
          <a:lstStyle/>
          <a:p>
            <a:r>
              <a:rPr lang="en-GB" dirty="0"/>
              <a:t>Sample Declaration Form</a:t>
            </a:r>
          </a:p>
        </p:txBody>
      </p:sp>
      <p:sp>
        <p:nvSpPr>
          <p:cNvPr id="4" name="Content Placeholder 2">
            <a:extLst>
              <a:ext uri="{FF2B5EF4-FFF2-40B4-BE49-F238E27FC236}">
                <a16:creationId xmlns:a16="http://schemas.microsoft.com/office/drawing/2014/main" id="{941035A6-0C3D-A5C4-1C04-2B4DB7C4A2B9}"/>
              </a:ext>
            </a:extLst>
          </p:cNvPr>
          <p:cNvSpPr txBox="1">
            <a:spLocks/>
          </p:cNvSpPr>
          <p:nvPr/>
        </p:nvSpPr>
        <p:spPr>
          <a:xfrm>
            <a:off x="516834" y="1271245"/>
            <a:ext cx="11156053"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007B4E"/>
              </a:buClr>
            </a:pPr>
            <a:r>
              <a:rPr lang="en-GB" sz="1200" dirty="0">
                <a:solidFill>
                  <a:srgbClr val="4D4D4D"/>
                </a:solidFill>
              </a:rPr>
              <a:t>Completing the </a:t>
            </a:r>
            <a:r>
              <a:rPr lang="en-GB" sz="1200" b="1" dirty="0">
                <a:solidFill>
                  <a:srgbClr val="4D4D4D"/>
                </a:solidFill>
              </a:rPr>
              <a:t>Sample Declaration Form </a:t>
            </a:r>
            <a:r>
              <a:rPr lang="en-GB" sz="1200" dirty="0">
                <a:solidFill>
                  <a:srgbClr val="4D4D4D"/>
                </a:solidFill>
              </a:rPr>
              <a:t>can help avoid errors. Avoiding errors will ensure the fieldwork launch can happen earlier, and your data will be usable in this year’s survey. The Sample Declaration form includes:</a:t>
            </a:r>
          </a:p>
          <a:p>
            <a:pPr lvl="2"/>
            <a:r>
              <a:rPr lang="en-GB" sz="1200" b="1" dirty="0"/>
              <a:t>Guidance tab</a:t>
            </a:r>
          </a:p>
          <a:p>
            <a:pPr lvl="3"/>
            <a:r>
              <a:rPr lang="en-GB" sz="1200" dirty="0"/>
              <a:t>This includes information on how to complete the declaration form correctly. It’s recommended that this is reviewed ahead of completing the form. </a:t>
            </a:r>
          </a:p>
          <a:p>
            <a:pPr lvl="2"/>
            <a:r>
              <a:rPr lang="en-GB" sz="1200" b="1" dirty="0"/>
              <a:t>Checklist tab</a:t>
            </a:r>
          </a:p>
          <a:p>
            <a:pPr lvl="3"/>
            <a:r>
              <a:rPr lang="en-GB" sz="1200" dirty="0"/>
              <a:t>The “Comments about your trust” section </a:t>
            </a:r>
            <a:r>
              <a:rPr lang="en-GB" sz="1200" b="1" dirty="0"/>
              <a:t>MUST be completed </a:t>
            </a:r>
            <a:r>
              <a:rPr lang="en-GB" sz="1200" dirty="0"/>
              <a:t>– if there are no changes in your trust this year that could affect the comparability of your sample to last year e.g. trust merger, acquisitions / changes of services etc, then you can write “No changes” in this section. Do not leave this section blank. </a:t>
            </a:r>
          </a:p>
          <a:p>
            <a:pPr lvl="3"/>
            <a:r>
              <a:rPr lang="en-GB" sz="1200" dirty="0"/>
              <a:t>All checks must be completed – if you have added </a:t>
            </a:r>
            <a:r>
              <a:rPr lang="en-GB" sz="1200" b="1" dirty="0"/>
              <a:t>“N/A”</a:t>
            </a:r>
            <a:r>
              <a:rPr lang="en-GB" sz="1200" dirty="0"/>
              <a:t> for a check, the “Comments” column </a:t>
            </a:r>
            <a:r>
              <a:rPr lang="en-GB" sz="1200" b="1" dirty="0"/>
              <a:t>MUST be completed.</a:t>
            </a:r>
            <a:r>
              <a:rPr lang="en-GB" sz="1200" dirty="0"/>
              <a:t> Missing information can cause delays to the approval of your sample. </a:t>
            </a:r>
          </a:p>
          <a:p>
            <a:pPr lvl="3"/>
            <a:r>
              <a:rPr lang="en-GB" sz="1200" dirty="0"/>
              <a:t>If there are checks where you are unsure what information is required, please consult your approved contractor or the SCC team. </a:t>
            </a:r>
          </a:p>
          <a:p>
            <a:pPr lvl="2"/>
            <a:r>
              <a:rPr lang="en-GB" sz="1200" b="1" dirty="0"/>
              <a:t>Declaration Agreement tab</a:t>
            </a:r>
          </a:p>
          <a:p>
            <a:pPr lvl="3"/>
            <a:r>
              <a:rPr lang="en-GB" sz="1200" dirty="0"/>
              <a:t>This must be completed and signed by</a:t>
            </a:r>
            <a:r>
              <a:rPr lang="en-GB" sz="1200" b="1" dirty="0"/>
              <a:t> BOTH </a:t>
            </a:r>
            <a:r>
              <a:rPr lang="en-GB" sz="1200" dirty="0"/>
              <a:t>the individual who has drawn the sample for your trust </a:t>
            </a:r>
            <a:r>
              <a:rPr lang="en-GB" sz="1200" b="1" dirty="0"/>
              <a:t>AND</a:t>
            </a:r>
            <a:r>
              <a:rPr lang="en-GB" sz="1200" dirty="0"/>
              <a:t> your Caldicott Guardian. </a:t>
            </a:r>
          </a:p>
          <a:p>
            <a:pPr lvl="3"/>
            <a:r>
              <a:rPr lang="en-GB" sz="1200" dirty="0"/>
              <a:t>The date the sample has been signed off by both individuals, along with email addresses and mobile phone numbers must also be added. </a:t>
            </a:r>
          </a:p>
          <a:p>
            <a:pPr lvl="3"/>
            <a:r>
              <a:rPr lang="en-GB" sz="1200" dirty="0"/>
              <a:t>Missing information can delay the approval of your sample. </a:t>
            </a:r>
          </a:p>
          <a:p>
            <a:pPr marL="683100" lvl="3" indent="0">
              <a:buNone/>
            </a:pPr>
            <a:endParaRPr lang="en-GB" sz="1200" dirty="0"/>
          </a:p>
          <a:p>
            <a:pPr lvl="1"/>
            <a:r>
              <a:rPr lang="en-GB" sz="1200" b="1" dirty="0">
                <a:solidFill>
                  <a:schemeClr val="tx2"/>
                </a:solidFill>
              </a:rPr>
              <a:t>Submitting your Sample Declaration Form:</a:t>
            </a:r>
          </a:p>
          <a:p>
            <a:pPr lvl="2"/>
            <a:r>
              <a:rPr lang="en-GB" sz="1200" dirty="0"/>
              <a:t>Sample declaration forms are to be submitted to your approved contractor (or the SCC team if you are an in-house trust).</a:t>
            </a:r>
          </a:p>
          <a:p>
            <a:pPr lvl="2"/>
            <a:r>
              <a:rPr lang="en-GB" sz="1200" dirty="0"/>
              <a:t>Once the form has been approved, please submit your sample safely via the secure file transfer site.</a:t>
            </a:r>
          </a:p>
          <a:p>
            <a:pPr lvl="1"/>
            <a:endParaRPr lang="en-GB" sz="1200" dirty="0"/>
          </a:p>
        </p:txBody>
      </p:sp>
    </p:spTree>
    <p:extLst>
      <p:ext uri="{BB962C8B-B14F-4D97-AF65-F5344CB8AC3E}">
        <p14:creationId xmlns:p14="http://schemas.microsoft.com/office/powerpoint/2010/main" val="35249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3AD09-9B60-C4A5-7929-5F4934EE4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C9AF4-30DF-F76C-AB2A-D5FDB5D2DC61}"/>
              </a:ext>
            </a:extLst>
          </p:cNvPr>
          <p:cNvSpPr>
            <a:spLocks noGrp="1"/>
          </p:cNvSpPr>
          <p:nvPr>
            <p:ph type="title"/>
          </p:nvPr>
        </p:nvSpPr>
        <p:spPr/>
        <p:txBody>
          <a:bodyPr/>
          <a:lstStyle/>
          <a:p>
            <a:r>
              <a:rPr lang="en-GB" dirty="0"/>
              <a:t>Patient facing materials</a:t>
            </a:r>
          </a:p>
        </p:txBody>
      </p:sp>
    </p:spTree>
    <p:extLst>
      <p:ext uri="{BB962C8B-B14F-4D97-AF65-F5344CB8AC3E}">
        <p14:creationId xmlns:p14="http://schemas.microsoft.com/office/powerpoint/2010/main" val="94526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0CFE6-F7C1-F523-37EF-A1E1D850BD8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BA3B9B5-87EC-3AC0-94E0-77A11D0121A6}"/>
              </a:ext>
            </a:extLst>
          </p:cNvPr>
          <p:cNvSpPr/>
          <p:nvPr/>
        </p:nvSpPr>
        <p:spPr>
          <a:xfrm>
            <a:off x="10615750" y="6035040"/>
            <a:ext cx="1402080" cy="705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C1579E3-3A12-7E49-1241-49CD13A48831}"/>
              </a:ext>
            </a:extLst>
          </p:cNvPr>
          <p:cNvSpPr>
            <a:spLocks noGrp="1"/>
          </p:cNvSpPr>
          <p:nvPr>
            <p:ph type="title"/>
          </p:nvPr>
        </p:nvSpPr>
        <p:spPr/>
        <p:txBody>
          <a:bodyPr/>
          <a:lstStyle/>
          <a:p>
            <a:r>
              <a:rPr lang="en-GB" dirty="0"/>
              <a:t>Patient communication: updates</a:t>
            </a:r>
          </a:p>
        </p:txBody>
      </p:sp>
      <p:sp>
        <p:nvSpPr>
          <p:cNvPr id="4" name="Content Placeholder 2">
            <a:extLst>
              <a:ext uri="{FF2B5EF4-FFF2-40B4-BE49-F238E27FC236}">
                <a16:creationId xmlns:a16="http://schemas.microsoft.com/office/drawing/2014/main" id="{3F87E105-44F1-5F90-99F1-EC2371EB93C5}"/>
              </a:ext>
            </a:extLst>
          </p:cNvPr>
          <p:cNvSpPr txBox="1">
            <a:spLocks/>
          </p:cNvSpPr>
          <p:nvPr/>
        </p:nvSpPr>
        <p:spPr>
          <a:xfrm>
            <a:off x="793019" y="1271245"/>
            <a:ext cx="10879868"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007B4E"/>
              </a:buClr>
            </a:pPr>
            <a:r>
              <a:rPr lang="en-GB" sz="1200" dirty="0">
                <a:solidFill>
                  <a:srgbClr val="4D4D4D"/>
                </a:solidFill>
                <a:latin typeface="Arial" panose="020B0604020202020204" pitchFamily="34" charset="0"/>
              </a:rPr>
              <a:t>Minimal changes were made to the patient facing materials to improve clarity, following feedback from the IP24 survey, stakeholder consultations, ethics reviews by Picker and CQC, and cognitive interviews with patients conducted between September and October 2025.</a:t>
            </a:r>
          </a:p>
          <a:p>
            <a:pPr lvl="1">
              <a:buClr>
                <a:srgbClr val="007B4E"/>
              </a:buClr>
            </a:pPr>
            <a:endParaRPr lang="en-GB" sz="1200" dirty="0">
              <a:solidFill>
                <a:srgbClr val="4D4D4D"/>
              </a:solidFill>
              <a:latin typeface="Arial" panose="020B0604020202020204" pitchFamily="34" charset="0"/>
            </a:endParaRPr>
          </a:p>
          <a:p>
            <a:pPr lvl="1">
              <a:buClr>
                <a:srgbClr val="007B4E"/>
              </a:buClr>
            </a:pPr>
            <a:r>
              <a:rPr lang="en-GB" sz="1200" b="1" dirty="0">
                <a:solidFill>
                  <a:schemeClr val="tx2"/>
                </a:solidFill>
                <a:latin typeface="Arial" panose="020B0604020202020204" pitchFamily="34" charset="0"/>
              </a:rPr>
              <a:t>Mailing letters:</a:t>
            </a:r>
          </a:p>
          <a:p>
            <a:pPr lvl="2"/>
            <a:r>
              <a:rPr lang="en-GB" sz="1200" dirty="0"/>
              <a:t>Publication – information on publication timings added to the 2</a:t>
            </a:r>
            <a:r>
              <a:rPr lang="en-GB" sz="1200" baseline="30000" dirty="0"/>
              <a:t>nd</a:t>
            </a:r>
            <a:r>
              <a:rPr lang="en-GB" sz="1200" dirty="0"/>
              <a:t> page on all mailing letters. </a:t>
            </a:r>
          </a:p>
          <a:p>
            <a:pPr lvl="2"/>
            <a:r>
              <a:rPr lang="en-GB" sz="1200" dirty="0"/>
              <a:t>SMS invitation – a note was added to the first mailing letter to highlight that an SMS invitation may also be received to participate online. </a:t>
            </a:r>
          </a:p>
          <a:p>
            <a:pPr lvl="2"/>
            <a:r>
              <a:rPr lang="en-GB" sz="1200" dirty="0"/>
              <a:t>Title - </a:t>
            </a:r>
            <a:r>
              <a:rPr lang="en-GB" sz="1200" dirty="0">
                <a:solidFill>
                  <a:schemeClr val="tx1"/>
                </a:solidFill>
              </a:rPr>
              <a:t>the patient’s title (Mr / Mrs / Miss / Ms) has been included in the salutations for instances where the patient’s first name is not available.</a:t>
            </a:r>
          </a:p>
          <a:p>
            <a:pPr lvl="2"/>
            <a:r>
              <a:rPr lang="en-GB" sz="1200" dirty="0"/>
              <a:t>Other minor amends were made for formatting and slight wording changes for clarity. </a:t>
            </a:r>
          </a:p>
          <a:p>
            <a:pPr lvl="2"/>
            <a:endParaRPr lang="en-GB" sz="1200" dirty="0"/>
          </a:p>
          <a:p>
            <a:pPr lvl="1">
              <a:buClr>
                <a:srgbClr val="007B4E"/>
              </a:buClr>
            </a:pPr>
            <a:r>
              <a:rPr lang="en-GB" sz="1200" b="1" dirty="0">
                <a:solidFill>
                  <a:schemeClr val="tx2"/>
                </a:solidFill>
                <a:latin typeface="Arial" panose="020B0604020202020204" pitchFamily="34" charset="0"/>
              </a:rPr>
              <a:t>SMS guidance:</a:t>
            </a:r>
          </a:p>
          <a:p>
            <a:pPr lvl="2"/>
            <a:r>
              <a:rPr lang="en-GB" sz="1200" dirty="0"/>
              <a:t>Opt-out text added ‘Wish to opt out?’ to align wording with other patient surveys on the NPSP. </a:t>
            </a:r>
          </a:p>
          <a:p>
            <a:pPr lvl="2"/>
            <a:r>
              <a:rPr lang="en-GB" sz="1200" dirty="0"/>
              <a:t>“Your survey ID” changed to “Your survey number” to align with wording included on other patient materials, e.g. mailing letters.</a:t>
            </a:r>
          </a:p>
          <a:p>
            <a:pPr lvl="1"/>
            <a:endParaRPr lang="en-GB" sz="1200" dirty="0"/>
          </a:p>
          <a:p>
            <a:pPr lvl="1">
              <a:buClr>
                <a:srgbClr val="007B4E"/>
              </a:buClr>
            </a:pPr>
            <a:r>
              <a:rPr lang="en-GB" sz="1200" b="1" dirty="0">
                <a:solidFill>
                  <a:schemeClr val="tx2"/>
                </a:solidFill>
                <a:latin typeface="Arial" panose="020B0604020202020204" pitchFamily="34" charset="0"/>
              </a:rPr>
              <a:t>Multi-language sheet (MLS)</a:t>
            </a:r>
          </a:p>
          <a:p>
            <a:pPr lvl="2"/>
            <a:r>
              <a:rPr lang="en-GB" sz="1200" b="1" dirty="0"/>
              <a:t>No changes have been made for the languages available for the 2025 Adult Inpatient Survey. </a:t>
            </a:r>
          </a:p>
          <a:p>
            <a:pPr lvl="2"/>
            <a:r>
              <a:rPr lang="en-GB" sz="1200" dirty="0"/>
              <a:t>Patients will be able to access the translated online survey in the following 9 languages: Arabic, Bengali, French, Gujarati, Polish, Portuguese, Punjabi, Spanish and Urdu. BSL videos will also be provided for all questions for patients who require this.</a:t>
            </a:r>
          </a:p>
          <a:p>
            <a:pPr lvl="2"/>
            <a:r>
              <a:rPr lang="en-GB" sz="1200" dirty="0"/>
              <a:t>Additionally, patients will be able to call a language line to access a translator, available in 22 languages.</a:t>
            </a:r>
          </a:p>
          <a:p>
            <a:pPr lvl="2"/>
            <a:endParaRPr lang="en-GB" sz="1200" dirty="0"/>
          </a:p>
          <a:p>
            <a:pPr lvl="1"/>
            <a:endParaRPr lang="en-GB" sz="1200" dirty="0"/>
          </a:p>
        </p:txBody>
      </p:sp>
      <p:pic>
        <p:nvPicPr>
          <p:cNvPr id="3" name="Graphic 2" descr="Open envelope with solid fill">
            <a:extLst>
              <a:ext uri="{FF2B5EF4-FFF2-40B4-BE49-F238E27FC236}">
                <a16:creationId xmlns:a16="http://schemas.microsoft.com/office/drawing/2014/main" id="{99D5A46A-970E-4B82-C9AF-DFB19B144A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57" y="1957464"/>
            <a:ext cx="685921" cy="685921"/>
          </a:xfrm>
          <a:prstGeom prst="rect">
            <a:avLst/>
          </a:prstGeom>
        </p:spPr>
      </p:pic>
      <p:pic>
        <p:nvPicPr>
          <p:cNvPr id="6" name="Graphic 5" descr="Phone Vibration with solid fill">
            <a:extLst>
              <a:ext uri="{FF2B5EF4-FFF2-40B4-BE49-F238E27FC236}">
                <a16:creationId xmlns:a16="http://schemas.microsoft.com/office/drawing/2014/main" id="{80DA3F63-97FF-4608-2C74-1D721CC672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57" y="3914227"/>
            <a:ext cx="685921" cy="685921"/>
          </a:xfrm>
          <a:prstGeom prst="rect">
            <a:avLst/>
          </a:prstGeom>
        </p:spPr>
      </p:pic>
      <p:pic>
        <p:nvPicPr>
          <p:cNvPr id="7" name="Graphic 6" descr="Document with solid fill">
            <a:extLst>
              <a:ext uri="{FF2B5EF4-FFF2-40B4-BE49-F238E27FC236}">
                <a16:creationId xmlns:a16="http://schemas.microsoft.com/office/drawing/2014/main" id="{B1EB9690-959B-2D94-3500-AC878C096D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157" y="5156078"/>
            <a:ext cx="685921" cy="685921"/>
          </a:xfrm>
          <a:prstGeom prst="rect">
            <a:avLst/>
          </a:prstGeom>
        </p:spPr>
      </p:pic>
    </p:spTree>
    <p:extLst>
      <p:ext uri="{BB962C8B-B14F-4D97-AF65-F5344CB8AC3E}">
        <p14:creationId xmlns:p14="http://schemas.microsoft.com/office/powerpoint/2010/main" val="101942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CAB0-47CF-E459-D3B6-C44150D14061}"/>
              </a:ext>
            </a:extLst>
          </p:cNvPr>
          <p:cNvSpPr>
            <a:spLocks noGrp="1"/>
          </p:cNvSpPr>
          <p:nvPr>
            <p:ph type="title"/>
          </p:nvPr>
        </p:nvSpPr>
        <p:spPr/>
        <p:txBody>
          <a:bodyPr/>
          <a:lstStyle/>
          <a:p>
            <a:r>
              <a:rPr lang="en-GB" dirty="0"/>
              <a:t>Other survey materials: publicity toolkit</a:t>
            </a:r>
          </a:p>
        </p:txBody>
      </p:sp>
      <p:grpSp>
        <p:nvGrpSpPr>
          <p:cNvPr id="4" name="Group 3">
            <a:extLst>
              <a:ext uri="{FF2B5EF4-FFF2-40B4-BE49-F238E27FC236}">
                <a16:creationId xmlns:a16="http://schemas.microsoft.com/office/drawing/2014/main" id="{ABB2BB2C-12D0-77B0-28A9-6262A7D3CADD}"/>
              </a:ext>
            </a:extLst>
          </p:cNvPr>
          <p:cNvGrpSpPr/>
          <p:nvPr/>
        </p:nvGrpSpPr>
        <p:grpSpPr>
          <a:xfrm>
            <a:off x="8176402" y="1592263"/>
            <a:ext cx="3642067" cy="3446455"/>
            <a:chOff x="8176402" y="1592263"/>
            <a:chExt cx="3642067" cy="3446455"/>
          </a:xfrm>
        </p:grpSpPr>
        <p:grpSp>
          <p:nvGrpSpPr>
            <p:cNvPr id="5" name="Group 4">
              <a:extLst>
                <a:ext uri="{FF2B5EF4-FFF2-40B4-BE49-F238E27FC236}">
                  <a16:creationId xmlns:a16="http://schemas.microsoft.com/office/drawing/2014/main" id="{3BA1903E-89A8-72A5-8446-9F9D4867D877}"/>
                </a:ext>
              </a:extLst>
            </p:cNvPr>
            <p:cNvGrpSpPr/>
            <p:nvPr/>
          </p:nvGrpSpPr>
          <p:grpSpPr>
            <a:xfrm>
              <a:off x="8176402" y="1592263"/>
              <a:ext cx="3642067" cy="3446455"/>
              <a:chOff x="8226084" y="3082135"/>
              <a:chExt cx="3642067" cy="3446455"/>
            </a:xfrm>
          </p:grpSpPr>
          <p:sp>
            <p:nvSpPr>
              <p:cNvPr id="7" name="Rectangle 6">
                <a:extLst>
                  <a:ext uri="{FF2B5EF4-FFF2-40B4-BE49-F238E27FC236}">
                    <a16:creationId xmlns:a16="http://schemas.microsoft.com/office/drawing/2014/main" id="{46507E5A-158F-3D97-66F6-2E45AD4ABBC7}"/>
                  </a:ext>
                </a:extLst>
              </p:cNvPr>
              <p:cNvSpPr/>
              <p:nvPr/>
            </p:nvSpPr>
            <p:spPr>
              <a:xfrm>
                <a:off x="8226084" y="3082135"/>
                <a:ext cx="3642067" cy="3446455"/>
              </a:xfrm>
              <a:prstGeom prst="rect">
                <a:avLst/>
              </a:prstGeom>
              <a:noFill/>
              <a:ln w="38100">
                <a:solidFill>
                  <a:srgbClr val="007B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Used for promotion of the survey.</a:t>
                </a: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Banners are to be simple in content, with easily digestible information. </a:t>
                </a: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Banners can be added to websites, email signatures and any other platforms as appropriate.</a:t>
                </a:r>
              </a:p>
            </p:txBody>
          </p:sp>
          <p:pic>
            <p:nvPicPr>
              <p:cNvPr id="8" name="Graphic 7" descr="Megaphone1 with solid fill">
                <a:extLst>
                  <a:ext uri="{FF2B5EF4-FFF2-40B4-BE49-F238E27FC236}">
                    <a16:creationId xmlns:a16="http://schemas.microsoft.com/office/drawing/2014/main" id="{AD10376E-2CB1-C1A2-D778-5906E3AFA6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0039" y="3137694"/>
                <a:ext cx="582612" cy="582612"/>
              </a:xfrm>
              <a:prstGeom prst="rect">
                <a:avLst/>
              </a:prstGeom>
            </p:spPr>
          </p:pic>
        </p:grpSp>
        <p:sp>
          <p:nvSpPr>
            <p:cNvPr id="6" name="TextBox 5">
              <a:extLst>
                <a:ext uri="{FF2B5EF4-FFF2-40B4-BE49-F238E27FC236}">
                  <a16:creationId xmlns:a16="http://schemas.microsoft.com/office/drawing/2014/main" id="{5DC3DBD8-B0AC-6945-987B-C0867A57F3CD}"/>
                </a:ext>
              </a:extLst>
            </p:cNvPr>
            <p:cNvSpPr txBox="1"/>
            <p:nvPr/>
          </p:nvSpPr>
          <p:spPr>
            <a:xfrm>
              <a:off x="8998297" y="2060852"/>
              <a:ext cx="1998275" cy="338554"/>
            </a:xfrm>
            <a:prstGeom prst="rect">
              <a:avLst/>
            </a:prstGeom>
            <a:noFill/>
          </p:spPr>
          <p:txBody>
            <a:bodyPr wrap="square" rtlCol="0">
              <a:spAutoFit/>
            </a:bodyPr>
            <a:lstStyle/>
            <a:p>
              <a:pPr algn="ctr"/>
              <a:r>
                <a:rPr lang="en-GB" sz="1600" b="1" dirty="0">
                  <a:solidFill>
                    <a:schemeClr val="tx1"/>
                  </a:solidFill>
                  <a:latin typeface="Arial" panose="020B0604020202020204" pitchFamily="34" charset="0"/>
                  <a:cs typeface="Arial" panose="020B0604020202020204" pitchFamily="34" charset="0"/>
                </a:rPr>
                <a:t>Website banner</a:t>
              </a:r>
            </a:p>
          </p:txBody>
        </p:sp>
      </p:grpSp>
      <p:grpSp>
        <p:nvGrpSpPr>
          <p:cNvPr id="9" name="Group 8">
            <a:extLst>
              <a:ext uri="{FF2B5EF4-FFF2-40B4-BE49-F238E27FC236}">
                <a16:creationId xmlns:a16="http://schemas.microsoft.com/office/drawing/2014/main" id="{0B8CB2B1-5E0F-E9EA-D98E-A413BDD9ECCA}"/>
              </a:ext>
            </a:extLst>
          </p:cNvPr>
          <p:cNvGrpSpPr/>
          <p:nvPr/>
        </p:nvGrpSpPr>
        <p:grpSpPr>
          <a:xfrm>
            <a:off x="4250125" y="1607347"/>
            <a:ext cx="3642067" cy="3446455"/>
            <a:chOff x="4250125" y="1607347"/>
            <a:chExt cx="3642067" cy="3446455"/>
          </a:xfrm>
        </p:grpSpPr>
        <p:grpSp>
          <p:nvGrpSpPr>
            <p:cNvPr id="10" name="Group 9">
              <a:extLst>
                <a:ext uri="{FF2B5EF4-FFF2-40B4-BE49-F238E27FC236}">
                  <a16:creationId xmlns:a16="http://schemas.microsoft.com/office/drawing/2014/main" id="{D850B1A3-6AC5-CDE0-49CA-75B50AE23C04}"/>
                </a:ext>
              </a:extLst>
            </p:cNvPr>
            <p:cNvGrpSpPr/>
            <p:nvPr/>
          </p:nvGrpSpPr>
          <p:grpSpPr>
            <a:xfrm>
              <a:off x="4250125" y="1607347"/>
              <a:ext cx="3642067" cy="3446455"/>
              <a:chOff x="4274966" y="3082135"/>
              <a:chExt cx="3642067" cy="3446455"/>
            </a:xfrm>
          </p:grpSpPr>
          <p:sp>
            <p:nvSpPr>
              <p:cNvPr id="12" name="Rectangle 11">
                <a:extLst>
                  <a:ext uri="{FF2B5EF4-FFF2-40B4-BE49-F238E27FC236}">
                    <a16:creationId xmlns:a16="http://schemas.microsoft.com/office/drawing/2014/main" id="{CC2F8867-154C-FF80-32FB-6200B0168EC3}"/>
                  </a:ext>
                </a:extLst>
              </p:cNvPr>
              <p:cNvSpPr/>
              <p:nvPr/>
            </p:nvSpPr>
            <p:spPr>
              <a:xfrm>
                <a:off x="4274966" y="3082135"/>
                <a:ext cx="3642067" cy="344645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Provides information about the purpose, value and dates of the survey. </a:t>
                </a: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Includes: 4x social media cards, each with calls to action and signposting to find more information about the survey.</a:t>
                </a: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Can be shared on your social media platforms like Facebook or LinkedIn.</a:t>
                </a:r>
              </a:p>
            </p:txBody>
          </p:sp>
          <p:pic>
            <p:nvPicPr>
              <p:cNvPr id="13" name="Graphic 12" descr="Connections with solid fill">
                <a:extLst>
                  <a:ext uri="{FF2B5EF4-FFF2-40B4-BE49-F238E27FC236}">
                    <a16:creationId xmlns:a16="http://schemas.microsoft.com/office/drawing/2014/main" id="{8950D3BA-B2A7-CD2F-8C83-05520955BB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9377" y="3137694"/>
                <a:ext cx="582612" cy="582612"/>
              </a:xfrm>
              <a:prstGeom prst="rect">
                <a:avLst/>
              </a:prstGeom>
            </p:spPr>
          </p:pic>
        </p:grpSp>
        <p:sp>
          <p:nvSpPr>
            <p:cNvPr id="11" name="TextBox 10">
              <a:extLst>
                <a:ext uri="{FF2B5EF4-FFF2-40B4-BE49-F238E27FC236}">
                  <a16:creationId xmlns:a16="http://schemas.microsoft.com/office/drawing/2014/main" id="{270A5764-2FAB-D3F4-8F56-86B2E2C2257A}"/>
                </a:ext>
              </a:extLst>
            </p:cNvPr>
            <p:cNvSpPr txBox="1"/>
            <p:nvPr/>
          </p:nvSpPr>
          <p:spPr>
            <a:xfrm>
              <a:off x="4982004" y="2060852"/>
              <a:ext cx="2227992" cy="338554"/>
            </a:xfrm>
            <a:prstGeom prst="rect">
              <a:avLst/>
            </a:prstGeom>
            <a:noFill/>
          </p:spPr>
          <p:txBody>
            <a:bodyPr wrap="square" rtlCol="0">
              <a:spAutoFit/>
            </a:bodyPr>
            <a:lstStyle/>
            <a:p>
              <a:pPr algn="ctr"/>
              <a:r>
                <a:rPr lang="en-GB" sz="1600" b="1" dirty="0">
                  <a:solidFill>
                    <a:schemeClr val="tx1"/>
                  </a:solidFill>
                  <a:latin typeface="Arial" panose="020B0604020202020204" pitchFamily="34" charset="0"/>
                  <a:cs typeface="Arial" panose="020B0604020202020204" pitchFamily="34" charset="0"/>
                </a:rPr>
                <a:t>Social media cards</a:t>
              </a:r>
            </a:p>
          </p:txBody>
        </p:sp>
      </p:grpSp>
      <p:grpSp>
        <p:nvGrpSpPr>
          <p:cNvPr id="14" name="Group 13">
            <a:extLst>
              <a:ext uri="{FF2B5EF4-FFF2-40B4-BE49-F238E27FC236}">
                <a16:creationId xmlns:a16="http://schemas.microsoft.com/office/drawing/2014/main" id="{58AB74BE-01E1-5DF1-F710-483260A0B853}"/>
              </a:ext>
            </a:extLst>
          </p:cNvPr>
          <p:cNvGrpSpPr/>
          <p:nvPr/>
        </p:nvGrpSpPr>
        <p:grpSpPr>
          <a:xfrm>
            <a:off x="323848" y="1607348"/>
            <a:ext cx="3642067" cy="3446455"/>
            <a:chOff x="323848" y="1607348"/>
            <a:chExt cx="3642067" cy="3446455"/>
          </a:xfrm>
        </p:grpSpPr>
        <p:grpSp>
          <p:nvGrpSpPr>
            <p:cNvPr id="15" name="Group 14">
              <a:extLst>
                <a:ext uri="{FF2B5EF4-FFF2-40B4-BE49-F238E27FC236}">
                  <a16:creationId xmlns:a16="http://schemas.microsoft.com/office/drawing/2014/main" id="{C9192075-9FB2-51BC-67FC-130907B5CF04}"/>
                </a:ext>
              </a:extLst>
            </p:cNvPr>
            <p:cNvGrpSpPr/>
            <p:nvPr/>
          </p:nvGrpSpPr>
          <p:grpSpPr>
            <a:xfrm>
              <a:off x="323848" y="1607348"/>
              <a:ext cx="3642067" cy="3446455"/>
              <a:chOff x="323849" y="3082135"/>
              <a:chExt cx="3642067" cy="3446455"/>
            </a:xfrm>
          </p:grpSpPr>
          <p:sp>
            <p:nvSpPr>
              <p:cNvPr id="17" name="Rectangle 16">
                <a:extLst>
                  <a:ext uri="{FF2B5EF4-FFF2-40B4-BE49-F238E27FC236}">
                    <a16:creationId xmlns:a16="http://schemas.microsoft.com/office/drawing/2014/main" id="{E710D403-CCFE-B0CC-2ADA-9299D723E67C}"/>
                  </a:ext>
                </a:extLst>
              </p:cNvPr>
              <p:cNvSpPr/>
              <p:nvPr/>
            </p:nvSpPr>
            <p:spPr>
              <a:xfrm>
                <a:off x="323849" y="3082135"/>
                <a:ext cx="3642067" cy="3446455"/>
              </a:xfrm>
              <a:prstGeom prst="rect">
                <a:avLst/>
              </a:prstGeom>
              <a:noFill/>
              <a:ln w="28575">
                <a:solidFill>
                  <a:srgbClr val="007B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Outlines the purpose and value of the 2025 Adult Inpatient Survey for trusts.</a:t>
                </a: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endParaRPr lang="en-GB" sz="1400" dirty="0">
                  <a:solidFill>
                    <a:schemeClr val="tx1"/>
                  </a:solidFill>
                  <a:latin typeface="Arial" panose="020B0604020202020204" pitchFamily="34" charset="0"/>
                  <a:cs typeface="Arial" panose="020B0604020202020204" pitchFamily="34" charset="0"/>
                </a:endParaRPr>
              </a:p>
              <a:p>
                <a:pPr marL="285750" indent="-285750">
                  <a:buClr>
                    <a:schemeClr val="tx2"/>
                  </a:buClr>
                  <a:buFont typeface="Courier New" panose="02070309020205020404" pitchFamily="49" charset="0"/>
                  <a:buChar char="o"/>
                </a:pPr>
                <a:r>
                  <a:rPr lang="en-GB" sz="1400" dirty="0">
                    <a:solidFill>
                      <a:schemeClr val="tx1"/>
                    </a:solidFill>
                    <a:latin typeface="Arial" panose="020B0604020202020204" pitchFamily="34" charset="0"/>
                    <a:cs typeface="Arial" panose="020B0604020202020204" pitchFamily="34" charset="0"/>
                  </a:rPr>
                  <a:t>Can be tailored to demonstrate how research findings have been used to identify areas of improvement and action change. </a:t>
                </a:r>
              </a:p>
            </p:txBody>
          </p:sp>
          <p:pic>
            <p:nvPicPr>
              <p:cNvPr id="18" name="Graphic 17" descr="Newspaper with solid fill">
                <a:extLst>
                  <a:ext uri="{FF2B5EF4-FFF2-40B4-BE49-F238E27FC236}">
                    <a16:creationId xmlns:a16="http://schemas.microsoft.com/office/drawing/2014/main" id="{8CE8CC2B-7174-4DBF-5F99-18099CCD8C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3849" y="3137694"/>
                <a:ext cx="582612" cy="582612"/>
              </a:xfrm>
              <a:prstGeom prst="rect">
                <a:avLst/>
              </a:prstGeom>
            </p:spPr>
          </p:pic>
        </p:grpSp>
        <p:sp>
          <p:nvSpPr>
            <p:cNvPr id="16" name="TextBox 15">
              <a:extLst>
                <a:ext uri="{FF2B5EF4-FFF2-40B4-BE49-F238E27FC236}">
                  <a16:creationId xmlns:a16="http://schemas.microsoft.com/office/drawing/2014/main" id="{EE27A8F6-E5A0-F208-F83F-F13D6C495934}"/>
                </a:ext>
              </a:extLst>
            </p:cNvPr>
            <p:cNvSpPr txBox="1"/>
            <p:nvPr/>
          </p:nvSpPr>
          <p:spPr>
            <a:xfrm>
              <a:off x="735546" y="2060852"/>
              <a:ext cx="2818669" cy="338554"/>
            </a:xfrm>
            <a:prstGeom prst="rect">
              <a:avLst/>
            </a:prstGeom>
            <a:noFill/>
          </p:spPr>
          <p:txBody>
            <a:bodyPr wrap="square" rtlCol="0">
              <a:spAutoFit/>
            </a:bodyPr>
            <a:lstStyle/>
            <a:p>
              <a:pPr algn="ctr"/>
              <a:r>
                <a:rPr lang="en-GB" sz="1600" b="1" dirty="0">
                  <a:solidFill>
                    <a:schemeClr val="tx1"/>
                  </a:solidFill>
                  <a:latin typeface="Arial" panose="020B0604020202020204" pitchFamily="34" charset="0"/>
                  <a:cs typeface="Arial" panose="020B0604020202020204" pitchFamily="34" charset="0"/>
                </a:rPr>
                <a:t>Press release template</a:t>
              </a:r>
            </a:p>
          </p:txBody>
        </p:sp>
      </p:grpSp>
      <p:sp>
        <p:nvSpPr>
          <p:cNvPr id="20" name="TextBox 19">
            <a:extLst>
              <a:ext uri="{FF2B5EF4-FFF2-40B4-BE49-F238E27FC236}">
                <a16:creationId xmlns:a16="http://schemas.microsoft.com/office/drawing/2014/main" id="{7F16271C-BA3D-025A-612D-DFF31BB8F824}"/>
              </a:ext>
            </a:extLst>
          </p:cNvPr>
          <p:cNvSpPr txBox="1"/>
          <p:nvPr/>
        </p:nvSpPr>
        <p:spPr>
          <a:xfrm>
            <a:off x="517525" y="5308612"/>
            <a:ext cx="10442575" cy="802784"/>
          </a:xfrm>
          <a:prstGeom prst="rect">
            <a:avLst/>
          </a:prstGeom>
          <a:noFill/>
        </p:spPr>
        <p:txBody>
          <a:bodyPr wrap="square" rtlCol="0">
            <a:spAutoFit/>
          </a:bodyPr>
          <a:lstStyle/>
          <a:p>
            <a:pPr marL="285750" indent="-285750">
              <a:spcAft>
                <a:spcPts val="500"/>
              </a:spcAft>
              <a:buClr>
                <a:schemeClr val="tx2"/>
              </a:buClr>
              <a:buFont typeface="Courier New" panose="02070309020205020404" pitchFamily="49" charset="0"/>
              <a:buChar char="o"/>
            </a:pPr>
            <a:r>
              <a:rPr lang="en-GB" sz="1400" dirty="0">
                <a:latin typeface="Arial" panose="020B0604020202020204" pitchFamily="34" charset="0"/>
                <a:cs typeface="Arial" panose="020B0604020202020204" pitchFamily="34" charset="0"/>
              </a:rPr>
              <a:t>Social media cards were reviewed during cognitive testing with patients and updated to improve emotional engagement, clarity around calls to action, and Section 251 information. </a:t>
            </a:r>
          </a:p>
          <a:p>
            <a:pPr marL="285750" indent="-285750">
              <a:spcAft>
                <a:spcPts val="500"/>
              </a:spcAft>
              <a:buClr>
                <a:schemeClr val="tx2"/>
              </a:buClr>
              <a:buFont typeface="Courier New" panose="02070309020205020404" pitchFamily="49" charset="0"/>
              <a:buChar char="o"/>
            </a:pPr>
            <a:r>
              <a:rPr lang="en-GB" sz="1400" dirty="0">
                <a:latin typeface="Arial" panose="020B0604020202020204" pitchFamily="34" charset="0"/>
                <a:cs typeface="Arial" panose="020B0604020202020204" pitchFamily="34" charset="0"/>
              </a:rPr>
              <a:t>Publicity materials can be accessed via the </a:t>
            </a:r>
            <a:r>
              <a:rPr lang="en-GB" sz="1400" dirty="0">
                <a:latin typeface="Arial" panose="020B0604020202020204" pitchFamily="34" charset="0"/>
                <a:cs typeface="Arial" panose="020B0604020202020204" pitchFamily="34" charset="0"/>
                <a:hlinkClick r:id="rId8"/>
              </a:rPr>
              <a:t>NHS patient surveys website</a:t>
            </a:r>
            <a:r>
              <a:rPr lang="en-GB"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932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5CAA9-58A9-A715-CAA1-6DA6EFC9E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69A6E-0A2B-2AA9-4B9B-A253949B1CF5}"/>
              </a:ext>
            </a:extLst>
          </p:cNvPr>
          <p:cNvSpPr>
            <a:spLocks noGrp="1"/>
          </p:cNvSpPr>
          <p:nvPr>
            <p:ph type="title"/>
          </p:nvPr>
        </p:nvSpPr>
        <p:spPr/>
        <p:txBody>
          <a:bodyPr/>
          <a:lstStyle/>
          <a:p>
            <a:r>
              <a:rPr lang="en-US" dirty="0"/>
              <a:t>Accessibility options</a:t>
            </a:r>
            <a:endParaRPr lang="en-GB" dirty="0"/>
          </a:p>
        </p:txBody>
      </p:sp>
      <p:sp>
        <p:nvSpPr>
          <p:cNvPr id="3" name="Content Placeholder 2">
            <a:extLst>
              <a:ext uri="{FF2B5EF4-FFF2-40B4-BE49-F238E27FC236}">
                <a16:creationId xmlns:a16="http://schemas.microsoft.com/office/drawing/2014/main" id="{38C9AAFD-45D4-D746-D056-8C0C94F22D55}"/>
              </a:ext>
            </a:extLst>
          </p:cNvPr>
          <p:cNvSpPr>
            <a:spLocks noGrp="1"/>
          </p:cNvSpPr>
          <p:nvPr>
            <p:ph idx="1"/>
          </p:nvPr>
        </p:nvSpPr>
        <p:spPr>
          <a:xfrm>
            <a:off x="516834" y="1271245"/>
            <a:ext cx="11156053" cy="1017646"/>
          </a:xfrm>
        </p:spPr>
        <p:txBody>
          <a:bodyPr/>
          <a:lstStyle/>
          <a:p>
            <a:pPr lvl="1">
              <a:spcAft>
                <a:spcPts val="500"/>
              </a:spcAft>
              <a:buClr>
                <a:srgbClr val="007B4E"/>
              </a:buClr>
            </a:pPr>
            <a:r>
              <a:rPr lang="en-GB" sz="1400" dirty="0">
                <a:solidFill>
                  <a:srgbClr val="4D4D4D"/>
                </a:solidFill>
                <a:latin typeface="Arial" panose="020B0604020202020204" pitchFamily="34" charset="0"/>
              </a:rPr>
              <a:t>As per previous iterations of the Adult Inpatient Survey, there are a variety of accessibility features available for the online survey and paper questionnaire to ensure all service users can complete the survey in line with their individual needs. </a:t>
            </a:r>
          </a:p>
          <a:p>
            <a:endParaRPr lang="en-GB" dirty="0"/>
          </a:p>
        </p:txBody>
      </p:sp>
      <p:grpSp>
        <p:nvGrpSpPr>
          <p:cNvPr id="138" name="Google Shape;932;p32">
            <a:extLst>
              <a:ext uri="{FF2B5EF4-FFF2-40B4-BE49-F238E27FC236}">
                <a16:creationId xmlns:a16="http://schemas.microsoft.com/office/drawing/2014/main" id="{223CBA94-D910-1B5C-16C1-85EA74212275}"/>
              </a:ext>
            </a:extLst>
          </p:cNvPr>
          <p:cNvGrpSpPr/>
          <p:nvPr/>
        </p:nvGrpSpPr>
        <p:grpSpPr>
          <a:xfrm>
            <a:off x="516834" y="2214774"/>
            <a:ext cx="2983914" cy="954670"/>
            <a:chOff x="985350" y="1239125"/>
            <a:chExt cx="2196854" cy="716003"/>
          </a:xfrm>
        </p:grpSpPr>
        <p:sp>
          <p:nvSpPr>
            <p:cNvPr id="140" name="Google Shape;934;p32">
              <a:extLst>
                <a:ext uri="{FF2B5EF4-FFF2-40B4-BE49-F238E27FC236}">
                  <a16:creationId xmlns:a16="http://schemas.microsoft.com/office/drawing/2014/main" id="{9796A38D-FE03-6DB9-38A9-E93BD7D78F48}"/>
                </a:ext>
              </a:extLst>
            </p:cNvPr>
            <p:cNvSpPr/>
            <p:nvPr/>
          </p:nvSpPr>
          <p:spPr>
            <a:xfrm>
              <a:off x="985350" y="1239125"/>
              <a:ext cx="1361100" cy="716003"/>
            </a:xfrm>
            <a:prstGeom prst="roundRect">
              <a:avLst>
                <a:gd name="adj" fmla="val 50000"/>
              </a:avLst>
            </a:prstGeom>
            <a:solidFill>
              <a:schemeClr val="tx2"/>
            </a:solidFill>
            <a:ln>
              <a:noFill/>
            </a:ln>
          </p:spPr>
          <p:txBody>
            <a:bodyPr spcFirstLastPara="1" wrap="square" lIns="121900" tIns="121900" rIns="121900" bIns="121900" anchor="ctr" anchorCtr="0">
              <a:noAutofit/>
            </a:bodyPr>
            <a:lstStyle/>
            <a:p>
              <a:pPr algn="ctr">
                <a:buClr>
                  <a:srgbClr val="000000"/>
                </a:buClr>
                <a:buSzPts val="1100"/>
              </a:pPr>
              <a:r>
                <a:rPr lang="en" sz="2267" dirty="0">
                  <a:solidFill>
                    <a:srgbClr val="FFFFFF"/>
                  </a:solidFill>
                  <a:latin typeface="+mj-lt"/>
                  <a:ea typeface="Tahoma" panose="020B0604030504040204" pitchFamily="34" charset="0"/>
                  <a:cs typeface="Tahoma" panose="020B0604030504040204" pitchFamily="34" charset="0"/>
                  <a:sym typeface="Fira Sans Extra Condensed Medium"/>
                </a:rPr>
                <a:t>Via online survey</a:t>
              </a:r>
              <a:endParaRPr sz="2400" dirty="0">
                <a:solidFill>
                  <a:srgbClr val="000000"/>
                </a:solidFill>
                <a:latin typeface="+mj-lt"/>
                <a:ea typeface="Tahoma" panose="020B0604030504040204" pitchFamily="34" charset="0"/>
                <a:cs typeface="Tahoma" panose="020B0604030504040204" pitchFamily="34" charset="0"/>
              </a:endParaRPr>
            </a:p>
          </p:txBody>
        </p:sp>
        <p:cxnSp>
          <p:nvCxnSpPr>
            <p:cNvPr id="142" name="Google Shape;936;p32">
              <a:extLst>
                <a:ext uri="{FF2B5EF4-FFF2-40B4-BE49-F238E27FC236}">
                  <a16:creationId xmlns:a16="http://schemas.microsoft.com/office/drawing/2014/main" id="{558FBEA7-7329-CDD8-667A-3FB9130F8DA9}"/>
                </a:ext>
              </a:extLst>
            </p:cNvPr>
            <p:cNvCxnSpPr>
              <a:cxnSpLocks/>
              <a:stCxn id="140" idx="3"/>
            </p:cNvCxnSpPr>
            <p:nvPr/>
          </p:nvCxnSpPr>
          <p:spPr>
            <a:xfrm flipV="1">
              <a:off x="2346450" y="1592066"/>
              <a:ext cx="835754" cy="5060"/>
            </a:xfrm>
            <a:prstGeom prst="straightConnector1">
              <a:avLst/>
            </a:prstGeom>
            <a:noFill/>
            <a:ln w="9525" cap="flat" cmpd="sng">
              <a:solidFill>
                <a:srgbClr val="000000"/>
              </a:solidFill>
              <a:prstDash val="solid"/>
              <a:round/>
              <a:headEnd type="none" w="med" len="med"/>
              <a:tailEnd type="oval" w="med" len="med"/>
            </a:ln>
          </p:spPr>
        </p:cxnSp>
      </p:grpSp>
      <p:grpSp>
        <p:nvGrpSpPr>
          <p:cNvPr id="143" name="Google Shape;937;p32">
            <a:extLst>
              <a:ext uri="{FF2B5EF4-FFF2-40B4-BE49-F238E27FC236}">
                <a16:creationId xmlns:a16="http://schemas.microsoft.com/office/drawing/2014/main" id="{9AD68CAA-C916-B2B8-F785-C7D4CFEED1F8}"/>
              </a:ext>
            </a:extLst>
          </p:cNvPr>
          <p:cNvGrpSpPr/>
          <p:nvPr/>
        </p:nvGrpSpPr>
        <p:grpSpPr>
          <a:xfrm>
            <a:off x="516834" y="4684950"/>
            <a:ext cx="5260325" cy="1899874"/>
            <a:chOff x="990110" y="1439847"/>
            <a:chExt cx="3872822" cy="1424906"/>
          </a:xfrm>
        </p:grpSpPr>
        <p:sp>
          <p:nvSpPr>
            <p:cNvPr id="145" name="Google Shape;939;p32">
              <a:extLst>
                <a:ext uri="{FF2B5EF4-FFF2-40B4-BE49-F238E27FC236}">
                  <a16:creationId xmlns:a16="http://schemas.microsoft.com/office/drawing/2014/main" id="{E09B12E4-9757-236F-C23D-FA751CF4003F}"/>
                </a:ext>
              </a:extLst>
            </p:cNvPr>
            <p:cNvSpPr/>
            <p:nvPr/>
          </p:nvSpPr>
          <p:spPr>
            <a:xfrm>
              <a:off x="2769087" y="1439847"/>
              <a:ext cx="2093845" cy="1424906"/>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Questionnaires available in: </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Large-print </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Easy Read</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Braille</a:t>
              </a:r>
              <a:endParaRPr lang="en-GB" sz="1600" dirty="0"/>
            </a:p>
          </p:txBody>
        </p:sp>
        <p:sp>
          <p:nvSpPr>
            <p:cNvPr id="146" name="Google Shape;940;p32">
              <a:extLst>
                <a:ext uri="{FF2B5EF4-FFF2-40B4-BE49-F238E27FC236}">
                  <a16:creationId xmlns:a16="http://schemas.microsoft.com/office/drawing/2014/main" id="{2E89A9E1-4371-79CC-E6DD-C3B5D0663584}"/>
                </a:ext>
              </a:extLst>
            </p:cNvPr>
            <p:cNvSpPr/>
            <p:nvPr/>
          </p:nvSpPr>
          <p:spPr>
            <a:xfrm>
              <a:off x="990110" y="1628541"/>
              <a:ext cx="1539057" cy="1047518"/>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algn="ctr">
                <a:buClr>
                  <a:srgbClr val="000000"/>
                </a:buClr>
                <a:buSzPts val="1100"/>
              </a:pPr>
              <a:r>
                <a:rPr lang="en" sz="2267" dirty="0">
                  <a:solidFill>
                    <a:srgbClr val="FFFFFF"/>
                  </a:solidFill>
                  <a:latin typeface="+mj-lt"/>
                  <a:ea typeface="Tahoma" panose="020B0604030504040204" pitchFamily="34" charset="0"/>
                  <a:cs typeface="Tahoma" panose="020B0604030504040204" pitchFamily="34" charset="0"/>
                  <a:sym typeface="Fira Sans Extra Condensed Medium"/>
                </a:rPr>
                <a:t>Via contractors on request</a:t>
              </a:r>
              <a:endParaRPr sz="2400" dirty="0">
                <a:solidFill>
                  <a:srgbClr val="000000"/>
                </a:solidFill>
                <a:latin typeface="+mj-lt"/>
                <a:ea typeface="Tahoma" panose="020B0604030504040204" pitchFamily="34" charset="0"/>
                <a:cs typeface="Tahoma" panose="020B0604030504040204" pitchFamily="34" charset="0"/>
              </a:endParaRPr>
            </a:p>
          </p:txBody>
        </p:sp>
        <p:cxnSp>
          <p:nvCxnSpPr>
            <p:cNvPr id="147" name="Google Shape;941;p32">
              <a:extLst>
                <a:ext uri="{FF2B5EF4-FFF2-40B4-BE49-F238E27FC236}">
                  <a16:creationId xmlns:a16="http://schemas.microsoft.com/office/drawing/2014/main" id="{9DB86694-1B3E-0CFC-1C18-68E17D296BFC}"/>
                </a:ext>
              </a:extLst>
            </p:cNvPr>
            <p:cNvCxnSpPr>
              <a:cxnSpLocks/>
              <a:stCxn id="146" idx="3"/>
              <a:endCxn id="145" idx="1"/>
            </p:cNvCxnSpPr>
            <p:nvPr/>
          </p:nvCxnSpPr>
          <p:spPr>
            <a:xfrm>
              <a:off x="2529167" y="2152300"/>
              <a:ext cx="239920" cy="0"/>
            </a:xfrm>
            <a:prstGeom prst="straightConnector1">
              <a:avLst/>
            </a:prstGeom>
            <a:noFill/>
            <a:ln w="9525" cap="flat" cmpd="sng">
              <a:solidFill>
                <a:srgbClr val="000000"/>
              </a:solidFill>
              <a:prstDash val="solid"/>
              <a:round/>
              <a:headEnd type="none" w="med" len="med"/>
              <a:tailEnd type="oval" w="med" len="med"/>
            </a:ln>
          </p:spPr>
        </p:cxnSp>
      </p:grpSp>
      <p:grpSp>
        <p:nvGrpSpPr>
          <p:cNvPr id="177" name="Group 176">
            <a:extLst>
              <a:ext uri="{FF2B5EF4-FFF2-40B4-BE49-F238E27FC236}">
                <a16:creationId xmlns:a16="http://schemas.microsoft.com/office/drawing/2014/main" id="{0E8BA315-1AEE-1735-CB43-DF7EC5DAC86E}"/>
              </a:ext>
            </a:extLst>
          </p:cNvPr>
          <p:cNvGrpSpPr/>
          <p:nvPr/>
        </p:nvGrpSpPr>
        <p:grpSpPr>
          <a:xfrm>
            <a:off x="3680267" y="1997378"/>
            <a:ext cx="7992619" cy="2122285"/>
            <a:chOff x="867504" y="2509515"/>
            <a:chExt cx="8078957" cy="2122285"/>
          </a:xfrm>
        </p:grpSpPr>
        <p:grpSp>
          <p:nvGrpSpPr>
            <p:cNvPr id="178" name="Group 177">
              <a:extLst>
                <a:ext uri="{FF2B5EF4-FFF2-40B4-BE49-F238E27FC236}">
                  <a16:creationId xmlns:a16="http://schemas.microsoft.com/office/drawing/2014/main" id="{40C2A0F1-91AF-0884-F4D5-7B4DB7FAD637}"/>
                </a:ext>
              </a:extLst>
            </p:cNvPr>
            <p:cNvGrpSpPr/>
            <p:nvPr/>
          </p:nvGrpSpPr>
          <p:grpSpPr>
            <a:xfrm>
              <a:off x="867504" y="2509515"/>
              <a:ext cx="1287299" cy="1906841"/>
              <a:chOff x="867504" y="2329732"/>
              <a:chExt cx="1287299" cy="1906841"/>
            </a:xfrm>
          </p:grpSpPr>
          <p:sp>
            <p:nvSpPr>
              <p:cNvPr id="195" name="TextBox 194">
                <a:extLst>
                  <a:ext uri="{FF2B5EF4-FFF2-40B4-BE49-F238E27FC236}">
                    <a16:creationId xmlns:a16="http://schemas.microsoft.com/office/drawing/2014/main" id="{228AFD16-6362-2D27-7887-7133B4EB33AB}"/>
                  </a:ext>
                </a:extLst>
              </p:cNvPr>
              <p:cNvSpPr txBox="1"/>
              <p:nvPr/>
            </p:nvSpPr>
            <p:spPr>
              <a:xfrm>
                <a:off x="867504" y="3713353"/>
                <a:ext cx="1280090" cy="523220"/>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Change font size</a:t>
                </a:r>
              </a:p>
            </p:txBody>
          </p:sp>
          <p:grpSp>
            <p:nvGrpSpPr>
              <p:cNvPr id="196" name="Group 195">
                <a:extLst>
                  <a:ext uri="{FF2B5EF4-FFF2-40B4-BE49-F238E27FC236}">
                    <a16:creationId xmlns:a16="http://schemas.microsoft.com/office/drawing/2014/main" id="{9D027CFE-E71D-A1BC-71D3-10FF22C68162}"/>
                  </a:ext>
                </a:extLst>
              </p:cNvPr>
              <p:cNvGrpSpPr/>
              <p:nvPr/>
            </p:nvGrpSpPr>
            <p:grpSpPr>
              <a:xfrm>
                <a:off x="867504" y="2329732"/>
                <a:ext cx="1287299" cy="1280090"/>
                <a:chOff x="867504" y="2329732"/>
                <a:chExt cx="1287299" cy="1280090"/>
              </a:xfrm>
            </p:grpSpPr>
            <p:sp>
              <p:nvSpPr>
                <p:cNvPr id="197" name="Rectangle 196">
                  <a:extLst>
                    <a:ext uri="{FF2B5EF4-FFF2-40B4-BE49-F238E27FC236}">
                      <a16:creationId xmlns:a16="http://schemas.microsoft.com/office/drawing/2014/main" id="{B8AC31C6-F6FF-3B80-735F-2131EAD8B214}"/>
                    </a:ext>
                  </a:extLst>
                </p:cNvPr>
                <p:cNvSpPr/>
                <p:nvPr/>
              </p:nvSpPr>
              <p:spPr>
                <a:xfrm>
                  <a:off x="874713" y="2329732"/>
                  <a:ext cx="1280090" cy="128009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TextBox 197">
                  <a:extLst>
                    <a:ext uri="{FF2B5EF4-FFF2-40B4-BE49-F238E27FC236}">
                      <a16:creationId xmlns:a16="http://schemas.microsoft.com/office/drawing/2014/main" id="{507BBC34-2F0F-51E1-4096-AB5A59B8ADFB}"/>
                    </a:ext>
                  </a:extLst>
                </p:cNvPr>
                <p:cNvSpPr txBox="1"/>
                <p:nvPr/>
              </p:nvSpPr>
              <p:spPr>
                <a:xfrm>
                  <a:off x="867504" y="2554278"/>
                  <a:ext cx="1280090" cy="830997"/>
                </a:xfrm>
                <a:prstGeom prst="rect">
                  <a:avLst/>
                </a:prstGeom>
                <a:noFill/>
              </p:spPr>
              <p:txBody>
                <a:bodyPr wrap="square" rtlCol="0">
                  <a:spAutoFit/>
                </a:bodyPr>
                <a:lstStyle/>
                <a:p>
                  <a:pPr algn="ctr">
                    <a:spcAft>
                      <a:spcPts val="500"/>
                    </a:spcAft>
                  </a:pPr>
                  <a:r>
                    <a:rPr lang="en-GB" sz="4800" dirty="0">
                      <a:latin typeface="Arial" panose="020B0604020202020204" pitchFamily="34" charset="0"/>
                      <a:cs typeface="Arial" panose="020B0604020202020204" pitchFamily="34" charset="0"/>
                    </a:rPr>
                    <a:t>A  </a:t>
                  </a:r>
                  <a:r>
                    <a:rPr lang="en-GB" sz="3600" dirty="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cxnSp>
              <p:nvCxnSpPr>
                <p:cNvPr id="199" name="Straight Connector 198">
                  <a:extLst>
                    <a:ext uri="{FF2B5EF4-FFF2-40B4-BE49-F238E27FC236}">
                      <a16:creationId xmlns:a16="http://schemas.microsoft.com/office/drawing/2014/main" id="{1E4E861A-A972-8AC3-8DEA-D7B485F40A92}"/>
                    </a:ext>
                  </a:extLst>
                </p:cNvPr>
                <p:cNvCxnSpPr>
                  <a:cxnSpLocks/>
                </p:cNvCxnSpPr>
                <p:nvPr/>
              </p:nvCxnSpPr>
              <p:spPr>
                <a:xfrm>
                  <a:off x="1514758" y="2554278"/>
                  <a:ext cx="0" cy="830997"/>
                </a:xfrm>
                <a:prstGeom prst="line">
                  <a:avLst/>
                </a:prstGeom>
                <a:ln w="38100"/>
              </p:spPr>
              <p:style>
                <a:lnRef idx="2">
                  <a:schemeClr val="dk1"/>
                </a:lnRef>
                <a:fillRef idx="0">
                  <a:schemeClr val="dk1"/>
                </a:fillRef>
                <a:effectRef idx="1">
                  <a:schemeClr val="dk1"/>
                </a:effectRef>
                <a:fontRef idx="minor">
                  <a:schemeClr val="tx1"/>
                </a:fontRef>
              </p:style>
            </p:cxnSp>
          </p:grpSp>
        </p:grpSp>
        <p:grpSp>
          <p:nvGrpSpPr>
            <p:cNvPr id="179" name="Group 178">
              <a:extLst>
                <a:ext uri="{FF2B5EF4-FFF2-40B4-BE49-F238E27FC236}">
                  <a16:creationId xmlns:a16="http://schemas.microsoft.com/office/drawing/2014/main" id="{23DB158A-69C2-A2A7-C460-78C2A174AA81}"/>
                </a:ext>
              </a:extLst>
            </p:cNvPr>
            <p:cNvGrpSpPr/>
            <p:nvPr/>
          </p:nvGrpSpPr>
          <p:grpSpPr>
            <a:xfrm>
              <a:off x="2915442" y="2530386"/>
              <a:ext cx="1719858" cy="1885970"/>
              <a:chOff x="2915442" y="2350603"/>
              <a:chExt cx="1719858" cy="1885970"/>
            </a:xfrm>
          </p:grpSpPr>
          <p:sp>
            <p:nvSpPr>
              <p:cNvPr id="192" name="Rectangle 191">
                <a:extLst>
                  <a:ext uri="{FF2B5EF4-FFF2-40B4-BE49-F238E27FC236}">
                    <a16:creationId xmlns:a16="http://schemas.microsoft.com/office/drawing/2014/main" id="{42B4447C-0080-2B18-91C1-92C42A0194C9}"/>
                  </a:ext>
                </a:extLst>
              </p:cNvPr>
              <p:cNvSpPr/>
              <p:nvPr/>
            </p:nvSpPr>
            <p:spPr>
              <a:xfrm>
                <a:off x="3136196" y="2350603"/>
                <a:ext cx="1280090" cy="128009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TextBox 192">
                <a:extLst>
                  <a:ext uri="{FF2B5EF4-FFF2-40B4-BE49-F238E27FC236}">
                    <a16:creationId xmlns:a16="http://schemas.microsoft.com/office/drawing/2014/main" id="{2951FAB8-A1E7-25F3-C030-9F143E824319}"/>
                  </a:ext>
                </a:extLst>
              </p:cNvPr>
              <p:cNvSpPr txBox="1"/>
              <p:nvPr/>
            </p:nvSpPr>
            <p:spPr>
              <a:xfrm>
                <a:off x="2915442" y="3713353"/>
                <a:ext cx="1719858" cy="523220"/>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Change background colour</a:t>
                </a:r>
              </a:p>
            </p:txBody>
          </p:sp>
          <p:pic>
            <p:nvPicPr>
              <p:cNvPr id="194" name="Graphic 193" descr="Palette with solid fill">
                <a:extLst>
                  <a:ext uri="{FF2B5EF4-FFF2-40B4-BE49-F238E27FC236}">
                    <a16:creationId xmlns:a16="http://schemas.microsoft.com/office/drawing/2014/main" id="{3D78D1DF-7690-3F94-0C5F-90AE68F65A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0487" y="2554278"/>
                <a:ext cx="914400" cy="914400"/>
              </a:xfrm>
              <a:prstGeom prst="rect">
                <a:avLst/>
              </a:prstGeom>
            </p:spPr>
          </p:pic>
        </p:grpSp>
        <p:grpSp>
          <p:nvGrpSpPr>
            <p:cNvPr id="180" name="Group 179">
              <a:extLst>
                <a:ext uri="{FF2B5EF4-FFF2-40B4-BE49-F238E27FC236}">
                  <a16:creationId xmlns:a16="http://schemas.microsoft.com/office/drawing/2014/main" id="{DECEEDD9-A6F4-8E58-B103-12FEF8DA2FF6}"/>
                </a:ext>
              </a:extLst>
            </p:cNvPr>
            <p:cNvGrpSpPr/>
            <p:nvPr/>
          </p:nvGrpSpPr>
          <p:grpSpPr>
            <a:xfrm>
              <a:off x="5178665" y="2537344"/>
              <a:ext cx="1719858" cy="1879012"/>
              <a:chOff x="5171456" y="2357561"/>
              <a:chExt cx="1719858" cy="1879012"/>
            </a:xfrm>
          </p:grpSpPr>
          <p:sp>
            <p:nvSpPr>
              <p:cNvPr id="189" name="Rectangle 188">
                <a:extLst>
                  <a:ext uri="{FF2B5EF4-FFF2-40B4-BE49-F238E27FC236}">
                    <a16:creationId xmlns:a16="http://schemas.microsoft.com/office/drawing/2014/main" id="{B444F85E-3479-B193-0E5B-88637543FB77}"/>
                  </a:ext>
                </a:extLst>
              </p:cNvPr>
              <p:cNvSpPr/>
              <p:nvPr/>
            </p:nvSpPr>
            <p:spPr>
              <a:xfrm>
                <a:off x="5397679" y="2357561"/>
                <a:ext cx="1280090" cy="128009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TextBox 189">
                <a:extLst>
                  <a:ext uri="{FF2B5EF4-FFF2-40B4-BE49-F238E27FC236}">
                    <a16:creationId xmlns:a16="http://schemas.microsoft.com/office/drawing/2014/main" id="{A8D3FD10-7A75-6703-7438-335EBA13C809}"/>
                  </a:ext>
                </a:extLst>
              </p:cNvPr>
              <p:cNvSpPr txBox="1"/>
              <p:nvPr/>
            </p:nvSpPr>
            <p:spPr>
              <a:xfrm>
                <a:off x="5171456" y="3713353"/>
                <a:ext cx="1719858" cy="523220"/>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Screen reader compatible</a:t>
                </a:r>
              </a:p>
            </p:txBody>
          </p:sp>
          <p:pic>
            <p:nvPicPr>
              <p:cNvPr id="191" name="Graphic 190" descr="Monitor with solid fill">
                <a:extLst>
                  <a:ext uri="{FF2B5EF4-FFF2-40B4-BE49-F238E27FC236}">
                    <a16:creationId xmlns:a16="http://schemas.microsoft.com/office/drawing/2014/main" id="{F623C5CB-185F-2EED-82FA-D4A5102867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0524" y="2554278"/>
                <a:ext cx="914400" cy="914400"/>
              </a:xfrm>
              <a:prstGeom prst="rect">
                <a:avLst/>
              </a:prstGeom>
            </p:spPr>
          </p:pic>
        </p:grpSp>
        <p:grpSp>
          <p:nvGrpSpPr>
            <p:cNvPr id="182" name="Group 181">
              <a:extLst>
                <a:ext uri="{FF2B5EF4-FFF2-40B4-BE49-F238E27FC236}">
                  <a16:creationId xmlns:a16="http://schemas.microsoft.com/office/drawing/2014/main" id="{A882156A-327E-4469-4C97-B72B5FED71C4}"/>
                </a:ext>
              </a:extLst>
            </p:cNvPr>
            <p:cNvGrpSpPr/>
            <p:nvPr/>
          </p:nvGrpSpPr>
          <p:grpSpPr>
            <a:xfrm>
              <a:off x="7666371" y="2523429"/>
              <a:ext cx="1280090" cy="2108371"/>
              <a:chOff x="7659162" y="2343646"/>
              <a:chExt cx="1280090" cy="2108371"/>
            </a:xfrm>
          </p:grpSpPr>
          <p:sp>
            <p:nvSpPr>
              <p:cNvPr id="183" name="Rectangle 182">
                <a:extLst>
                  <a:ext uri="{FF2B5EF4-FFF2-40B4-BE49-F238E27FC236}">
                    <a16:creationId xmlns:a16="http://schemas.microsoft.com/office/drawing/2014/main" id="{7A4F2C95-AD7C-67AF-BF78-2F3880DF7658}"/>
                  </a:ext>
                </a:extLst>
              </p:cNvPr>
              <p:cNvSpPr/>
              <p:nvPr/>
            </p:nvSpPr>
            <p:spPr>
              <a:xfrm>
                <a:off x="7659162" y="2343646"/>
                <a:ext cx="1280090" cy="128009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TextBox 183">
                <a:extLst>
                  <a:ext uri="{FF2B5EF4-FFF2-40B4-BE49-F238E27FC236}">
                    <a16:creationId xmlns:a16="http://schemas.microsoft.com/office/drawing/2014/main" id="{FE729909-D549-F30A-7A8A-3199666F2103}"/>
                  </a:ext>
                </a:extLst>
              </p:cNvPr>
              <p:cNvSpPr txBox="1"/>
              <p:nvPr/>
            </p:nvSpPr>
            <p:spPr>
              <a:xfrm>
                <a:off x="7659162" y="3713353"/>
                <a:ext cx="1280090" cy="738664"/>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Multiple language options</a:t>
                </a:r>
              </a:p>
            </p:txBody>
          </p:sp>
          <p:pic>
            <p:nvPicPr>
              <p:cNvPr id="185" name="Graphic 184" descr="Chat with solid fill">
                <a:extLst>
                  <a:ext uri="{FF2B5EF4-FFF2-40B4-BE49-F238E27FC236}">
                    <a16:creationId xmlns:a16="http://schemas.microsoft.com/office/drawing/2014/main" id="{DB071360-D3FF-2B6E-6AE0-6E6468DC59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2007" y="2564139"/>
                <a:ext cx="914400" cy="914400"/>
              </a:xfrm>
              <a:prstGeom prst="rect">
                <a:avLst/>
              </a:prstGeom>
            </p:spPr>
          </p:pic>
        </p:grpSp>
      </p:grpSp>
      <p:sp>
        <p:nvSpPr>
          <p:cNvPr id="202" name="Google Shape;939;p32">
            <a:extLst>
              <a:ext uri="{FF2B5EF4-FFF2-40B4-BE49-F238E27FC236}">
                <a16:creationId xmlns:a16="http://schemas.microsoft.com/office/drawing/2014/main" id="{161838F5-0FBD-D1EA-4BE8-F3E016BADC05}"/>
              </a:ext>
            </a:extLst>
          </p:cNvPr>
          <p:cNvSpPr/>
          <p:nvPr/>
        </p:nvSpPr>
        <p:spPr>
          <a:xfrm>
            <a:off x="5924714" y="4653502"/>
            <a:ext cx="4909190" cy="1899874"/>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Language Line: </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Option to contact a telephone-assisted helpline to request help to complete the survey. </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Help is available in approximately 22 languages.</a:t>
            </a:r>
          </a:p>
        </p:txBody>
      </p:sp>
      <p:cxnSp>
        <p:nvCxnSpPr>
          <p:cNvPr id="204" name="Google Shape;941;p32">
            <a:extLst>
              <a:ext uri="{FF2B5EF4-FFF2-40B4-BE49-F238E27FC236}">
                <a16:creationId xmlns:a16="http://schemas.microsoft.com/office/drawing/2014/main" id="{E25863E9-BD68-8BE4-C771-7C5A1B8F75B9}"/>
              </a:ext>
            </a:extLst>
          </p:cNvPr>
          <p:cNvCxnSpPr>
            <a:cxnSpLocks/>
          </p:cNvCxnSpPr>
          <p:nvPr/>
        </p:nvCxnSpPr>
        <p:spPr>
          <a:xfrm>
            <a:off x="5761374" y="5623258"/>
            <a:ext cx="180000" cy="0"/>
          </a:xfrm>
          <a:prstGeom prst="straightConnector1">
            <a:avLst/>
          </a:prstGeom>
          <a:noFill/>
          <a:ln w="9525" cap="flat" cmpd="sng">
            <a:solidFill>
              <a:srgbClr val="000000"/>
            </a:solidFill>
            <a:prstDash val="solid"/>
            <a:round/>
            <a:headEnd type="none" w="med" len="med"/>
            <a:tailEnd type="oval" w="med" len="med"/>
          </a:ln>
        </p:spPr>
      </p:cxnSp>
    </p:spTree>
    <p:extLst>
      <p:ext uri="{BB962C8B-B14F-4D97-AF65-F5344CB8AC3E}">
        <p14:creationId xmlns:p14="http://schemas.microsoft.com/office/powerpoint/2010/main" val="25716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C2117-7820-8496-7CE9-47BC86F1E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4F761-1653-DABE-31A6-3B92F1D697A4}"/>
              </a:ext>
            </a:extLst>
          </p:cNvPr>
          <p:cNvSpPr>
            <a:spLocks noGrp="1"/>
          </p:cNvSpPr>
          <p:nvPr>
            <p:ph type="title"/>
          </p:nvPr>
        </p:nvSpPr>
        <p:spPr/>
        <p:txBody>
          <a:bodyPr/>
          <a:lstStyle/>
          <a:p>
            <a:r>
              <a:rPr lang="en-GB" dirty="0"/>
              <a:t>Questionnaire development: survey questions</a:t>
            </a:r>
          </a:p>
        </p:txBody>
      </p:sp>
    </p:spTree>
    <p:extLst>
      <p:ext uri="{BB962C8B-B14F-4D97-AF65-F5344CB8AC3E}">
        <p14:creationId xmlns:p14="http://schemas.microsoft.com/office/powerpoint/2010/main" val="236663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EEB7F-DE84-0A49-79A3-B97165231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43ABE-57C0-DDCC-6129-6C920700674F}"/>
              </a:ext>
            </a:extLst>
          </p:cNvPr>
          <p:cNvSpPr>
            <a:spLocks noGrp="1"/>
          </p:cNvSpPr>
          <p:nvPr>
            <p:ph type="title"/>
          </p:nvPr>
        </p:nvSpPr>
        <p:spPr/>
        <p:txBody>
          <a:bodyPr/>
          <a:lstStyle/>
          <a:p>
            <a:r>
              <a:rPr lang="en-US" dirty="0"/>
              <a:t>Development process for IP25</a:t>
            </a:r>
            <a:endParaRPr lang="en-GB" dirty="0"/>
          </a:p>
        </p:txBody>
      </p:sp>
      <p:sp>
        <p:nvSpPr>
          <p:cNvPr id="3" name="Content Placeholder 2">
            <a:extLst>
              <a:ext uri="{FF2B5EF4-FFF2-40B4-BE49-F238E27FC236}">
                <a16:creationId xmlns:a16="http://schemas.microsoft.com/office/drawing/2014/main" id="{E062E30A-D5F6-9EF9-B592-8AE188E31905}"/>
              </a:ext>
            </a:extLst>
          </p:cNvPr>
          <p:cNvSpPr>
            <a:spLocks noGrp="1"/>
          </p:cNvSpPr>
          <p:nvPr>
            <p:ph idx="1"/>
          </p:nvPr>
        </p:nvSpPr>
        <p:spPr>
          <a:xfrm>
            <a:off x="516834" y="1271245"/>
            <a:ext cx="11156053" cy="1017646"/>
          </a:xfrm>
        </p:spPr>
        <p:txBody>
          <a:bodyPr/>
          <a:lstStyle/>
          <a:p>
            <a:pPr lvl="1">
              <a:spcAft>
                <a:spcPts val="500"/>
              </a:spcAft>
              <a:buClr>
                <a:srgbClr val="007B4E"/>
              </a:buClr>
            </a:pPr>
            <a:r>
              <a:rPr lang="en-GB" sz="1400" dirty="0">
                <a:solidFill>
                  <a:srgbClr val="4D4D4D"/>
                </a:solidFill>
                <a:latin typeface="Arial" panose="020B0604020202020204" pitchFamily="34" charset="0"/>
              </a:rPr>
              <a:t>In line with previous iterations of the survey, this years’ survey will continue to use a mixed-mode methodology – online survey and paper questionnaire. </a:t>
            </a:r>
          </a:p>
        </p:txBody>
      </p:sp>
      <p:grpSp>
        <p:nvGrpSpPr>
          <p:cNvPr id="4" name="Google Shape;300;p20">
            <a:extLst>
              <a:ext uri="{FF2B5EF4-FFF2-40B4-BE49-F238E27FC236}">
                <a16:creationId xmlns:a16="http://schemas.microsoft.com/office/drawing/2014/main" id="{DE8D89E0-A611-B20E-AB03-A8E147DE4CA8}"/>
              </a:ext>
            </a:extLst>
          </p:cNvPr>
          <p:cNvGrpSpPr/>
          <p:nvPr/>
        </p:nvGrpSpPr>
        <p:grpSpPr>
          <a:xfrm>
            <a:off x="870298" y="2024404"/>
            <a:ext cx="2574400" cy="3129967"/>
            <a:chOff x="710298" y="2748263"/>
            <a:chExt cx="1930800" cy="2347475"/>
          </a:xfrm>
        </p:grpSpPr>
        <p:sp>
          <p:nvSpPr>
            <p:cNvPr id="5" name="Google Shape;302;p20">
              <a:extLst>
                <a:ext uri="{FF2B5EF4-FFF2-40B4-BE49-F238E27FC236}">
                  <a16:creationId xmlns:a16="http://schemas.microsoft.com/office/drawing/2014/main" id="{DCC5E0C5-3970-973E-2250-D8C015BDD351}"/>
                </a:ext>
              </a:extLst>
            </p:cNvPr>
            <p:cNvSpPr/>
            <p:nvPr/>
          </p:nvSpPr>
          <p:spPr>
            <a:xfrm rot="16200000">
              <a:off x="1407823" y="2050738"/>
              <a:ext cx="535750" cy="19308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endParaRPr sz="2400" dirty="0">
                <a:latin typeface="+mj-lt"/>
              </a:endParaRPr>
            </a:p>
          </p:txBody>
        </p:sp>
        <p:sp>
          <p:nvSpPr>
            <p:cNvPr id="6" name="Google Shape;303;p20">
              <a:extLst>
                <a:ext uri="{FF2B5EF4-FFF2-40B4-BE49-F238E27FC236}">
                  <a16:creationId xmlns:a16="http://schemas.microsoft.com/office/drawing/2014/main" id="{B0D9B71D-431A-8486-4D60-E73FCCBC12C4}"/>
                </a:ext>
              </a:extLst>
            </p:cNvPr>
            <p:cNvSpPr txBox="1"/>
            <p:nvPr/>
          </p:nvSpPr>
          <p:spPr>
            <a:xfrm>
              <a:off x="872098" y="3204838"/>
              <a:ext cx="1669800" cy="1890900"/>
            </a:xfrm>
            <a:prstGeom prst="rect">
              <a:avLst/>
            </a:prstGeom>
            <a:noFill/>
            <a:ln>
              <a:noFill/>
            </a:ln>
          </p:spPr>
          <p:txBody>
            <a:bodyPr spcFirstLastPara="1" wrap="square" lIns="121900" tIns="121900" rIns="121900" bIns="121900" anchor="ctr" anchorCtr="0">
              <a:noAutofit/>
            </a:bodyPr>
            <a:lstStyle/>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Desk research: </a:t>
              </a:r>
              <a:r>
                <a:rPr lang="en-GB" sz="1200" dirty="0">
                  <a:latin typeface="Arial" panose="020B0604020202020204" pitchFamily="34" charset="0"/>
                  <a:cs typeface="Arial" panose="020B0604020202020204" pitchFamily="34" charset="0"/>
                </a:rPr>
                <a:t>to review recent policy</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Discussion groups with NHS England &amp; CQC Regulatory Leadership.</a:t>
              </a:r>
            </a:p>
            <a:p>
              <a:r>
                <a:rPr lang="en-GB" sz="1200" b="1" dirty="0">
                  <a:latin typeface="Arial" panose="020B0604020202020204" pitchFamily="34" charset="0"/>
                  <a:cs typeface="Arial" panose="020B0604020202020204" pitchFamily="34" charset="0"/>
                </a:rPr>
                <a:t>Focus groups with patients and frontline staff: </a:t>
              </a:r>
            </a:p>
            <a:p>
              <a:r>
                <a:rPr lang="en-GB" sz="1200" dirty="0">
                  <a:latin typeface="Arial" panose="020B0604020202020204" pitchFamily="34" charset="0"/>
                  <a:cs typeface="Arial" panose="020B0604020202020204" pitchFamily="34" charset="0"/>
                </a:rPr>
                <a:t>to explore updates to policies and areas of growing importance in inpatient care.</a:t>
              </a:r>
            </a:p>
          </p:txBody>
        </p:sp>
        <p:sp>
          <p:nvSpPr>
            <p:cNvPr id="7" name="Google Shape;304;p20">
              <a:extLst>
                <a:ext uri="{FF2B5EF4-FFF2-40B4-BE49-F238E27FC236}">
                  <a16:creationId xmlns:a16="http://schemas.microsoft.com/office/drawing/2014/main" id="{21665834-BAB1-1CD4-6361-E850C8024EF1}"/>
                </a:ext>
              </a:extLst>
            </p:cNvPr>
            <p:cNvSpPr txBox="1"/>
            <p:nvPr/>
          </p:nvSpPr>
          <p:spPr>
            <a:xfrm>
              <a:off x="872098" y="2827438"/>
              <a:ext cx="1606800" cy="377400"/>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July – August 2025</a:t>
              </a:r>
              <a:endParaRPr dirty="0">
                <a:solidFill>
                  <a:srgbClr val="FFFFFF"/>
                </a:solidFill>
                <a:latin typeface="+mj-lt"/>
                <a:ea typeface="Fira Sans Extra Condensed Medium"/>
                <a:cs typeface="Fira Sans Extra Condensed Medium"/>
                <a:sym typeface="Fira Sans Extra Condensed Medium"/>
              </a:endParaRPr>
            </a:p>
          </p:txBody>
        </p:sp>
      </p:grpSp>
      <p:grpSp>
        <p:nvGrpSpPr>
          <p:cNvPr id="8" name="Google Shape;308;p20">
            <a:extLst>
              <a:ext uri="{FF2B5EF4-FFF2-40B4-BE49-F238E27FC236}">
                <a16:creationId xmlns:a16="http://schemas.microsoft.com/office/drawing/2014/main" id="{F4B3C76E-B312-0AF0-1E0D-8CD56D0E4BAC}"/>
              </a:ext>
            </a:extLst>
          </p:cNvPr>
          <p:cNvGrpSpPr/>
          <p:nvPr/>
        </p:nvGrpSpPr>
        <p:grpSpPr>
          <a:xfrm>
            <a:off x="6019100" y="2024402"/>
            <a:ext cx="2574579" cy="1838925"/>
            <a:chOff x="4572034" y="2748262"/>
            <a:chExt cx="1930934" cy="1379194"/>
          </a:xfrm>
        </p:grpSpPr>
        <p:sp>
          <p:nvSpPr>
            <p:cNvPr id="9" name="Google Shape;310;p20">
              <a:extLst>
                <a:ext uri="{FF2B5EF4-FFF2-40B4-BE49-F238E27FC236}">
                  <a16:creationId xmlns:a16="http://schemas.microsoft.com/office/drawing/2014/main" id="{129CCB90-D3E2-D649-AB35-3CB50D67BC3D}"/>
                </a:ext>
              </a:extLst>
            </p:cNvPr>
            <p:cNvSpPr/>
            <p:nvPr/>
          </p:nvSpPr>
          <p:spPr>
            <a:xfrm rot="16200000">
              <a:off x="5269692" y="2050738"/>
              <a:ext cx="535751" cy="1930800"/>
            </a:xfrm>
            <a:prstGeom prst="round2SameRect">
              <a:avLst>
                <a:gd name="adj1" fmla="val 0"/>
                <a:gd name="adj2" fmla="val 0"/>
              </a:avLst>
            </a:prstGeom>
            <a:solidFill>
              <a:schemeClr val="accent3"/>
            </a:solidFill>
            <a:ln>
              <a:noFill/>
            </a:ln>
          </p:spPr>
          <p:txBody>
            <a:bodyPr spcFirstLastPara="1" wrap="square" lIns="121900" tIns="121900" rIns="121900" bIns="121900" anchor="ctr" anchorCtr="0">
              <a:noAutofit/>
            </a:bodyPr>
            <a:lstStyle/>
            <a:p>
              <a:endParaRPr sz="2400" dirty="0">
                <a:latin typeface="+mj-lt"/>
              </a:endParaRPr>
            </a:p>
          </p:txBody>
        </p:sp>
        <p:sp>
          <p:nvSpPr>
            <p:cNvPr id="10" name="Google Shape;311;p20">
              <a:extLst>
                <a:ext uri="{FF2B5EF4-FFF2-40B4-BE49-F238E27FC236}">
                  <a16:creationId xmlns:a16="http://schemas.microsoft.com/office/drawing/2014/main" id="{74063F46-4284-F7DE-7CC5-77B8B674D114}"/>
                </a:ext>
              </a:extLst>
            </p:cNvPr>
            <p:cNvSpPr txBox="1"/>
            <p:nvPr/>
          </p:nvSpPr>
          <p:spPr>
            <a:xfrm>
              <a:off x="4572034" y="3428811"/>
              <a:ext cx="1906169" cy="698645"/>
            </a:xfrm>
            <a:prstGeom prst="rect">
              <a:avLst/>
            </a:prstGeom>
            <a:noFill/>
            <a:ln>
              <a:noFill/>
            </a:ln>
          </p:spPr>
          <p:txBody>
            <a:bodyPr spcFirstLastPara="1" wrap="square" lIns="121900" tIns="121900" rIns="121900" bIns="121900" anchor="ctr" anchorCtr="0">
              <a:noAutofit/>
            </a:bodyPr>
            <a:lstStyle/>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Second trust webinar: </a:t>
              </a:r>
              <a:r>
                <a:rPr lang="en-GB" sz="1200" dirty="0">
                  <a:latin typeface="Arial" panose="020B0604020202020204" pitchFamily="34" charset="0"/>
                  <a:cs typeface="Arial" panose="020B0604020202020204" pitchFamily="34" charset="0"/>
                </a:rPr>
                <a:t>to discuss sampling process and questionnaire amendments for 2025.</a:t>
              </a:r>
            </a:p>
            <a:p>
              <a:endParaRPr lang="en-GB" sz="1200" dirty="0">
                <a:highlight>
                  <a:srgbClr val="FFFF00"/>
                </a:highlight>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Second contractor consultation: </a:t>
              </a:r>
              <a:r>
                <a:rPr lang="en-GB" sz="1200" dirty="0">
                  <a:latin typeface="Arial" panose="020B0604020202020204" pitchFamily="34" charset="0"/>
                  <a:cs typeface="Arial" panose="020B0604020202020204" pitchFamily="34" charset="0"/>
                </a:rPr>
                <a:t>to discuss changes for the 2025 survey and sampling and fieldwork processes.</a:t>
              </a:r>
            </a:p>
          </p:txBody>
        </p:sp>
        <p:sp>
          <p:nvSpPr>
            <p:cNvPr id="11" name="Google Shape;312;p20">
              <a:extLst>
                <a:ext uri="{FF2B5EF4-FFF2-40B4-BE49-F238E27FC236}">
                  <a16:creationId xmlns:a16="http://schemas.microsoft.com/office/drawing/2014/main" id="{2CED4710-CEB8-D2CC-6F02-2734216BF407}"/>
                </a:ext>
              </a:extLst>
            </p:cNvPr>
            <p:cNvSpPr txBox="1"/>
            <p:nvPr/>
          </p:nvSpPr>
          <p:spPr>
            <a:xfrm>
              <a:off x="4734234" y="2748263"/>
              <a:ext cx="1606800" cy="535749"/>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November 2025</a:t>
              </a:r>
              <a:endParaRPr dirty="0">
                <a:solidFill>
                  <a:srgbClr val="FFFFFF"/>
                </a:solidFill>
                <a:latin typeface="+mj-lt"/>
                <a:ea typeface="Fira Sans Extra Condensed Medium"/>
                <a:cs typeface="Fira Sans Extra Condensed Medium"/>
                <a:sym typeface="Fira Sans Extra Condensed Medium"/>
              </a:endParaRPr>
            </a:p>
          </p:txBody>
        </p:sp>
      </p:grpSp>
      <p:grpSp>
        <p:nvGrpSpPr>
          <p:cNvPr id="12" name="Google Shape;316;p20">
            <a:extLst>
              <a:ext uri="{FF2B5EF4-FFF2-40B4-BE49-F238E27FC236}">
                <a16:creationId xmlns:a16="http://schemas.microsoft.com/office/drawing/2014/main" id="{ED2C5786-92DD-D56E-2F8F-3DE6B4FF1E44}"/>
              </a:ext>
            </a:extLst>
          </p:cNvPr>
          <p:cNvGrpSpPr/>
          <p:nvPr/>
        </p:nvGrpSpPr>
        <p:grpSpPr>
          <a:xfrm>
            <a:off x="8594037" y="2024403"/>
            <a:ext cx="2574400" cy="1706026"/>
            <a:chOff x="6503102" y="2748261"/>
            <a:chExt cx="1930800" cy="1279519"/>
          </a:xfrm>
        </p:grpSpPr>
        <p:sp>
          <p:nvSpPr>
            <p:cNvPr id="13" name="Google Shape;318;p20">
              <a:extLst>
                <a:ext uri="{FF2B5EF4-FFF2-40B4-BE49-F238E27FC236}">
                  <a16:creationId xmlns:a16="http://schemas.microsoft.com/office/drawing/2014/main" id="{8A141C70-F559-C62D-25DA-BFE04A5C344A}"/>
                </a:ext>
              </a:extLst>
            </p:cNvPr>
            <p:cNvSpPr/>
            <p:nvPr/>
          </p:nvSpPr>
          <p:spPr>
            <a:xfrm rot="16200000">
              <a:off x="7200626" y="2050737"/>
              <a:ext cx="535751" cy="1930800"/>
            </a:xfrm>
            <a:prstGeom prst="round2SameRect">
              <a:avLst>
                <a:gd name="adj1" fmla="val 0"/>
                <a:gd name="adj2" fmla="val 50000"/>
              </a:avLst>
            </a:prstGeom>
            <a:solidFill>
              <a:schemeClr val="accent6"/>
            </a:solidFill>
            <a:ln>
              <a:noFill/>
            </a:ln>
          </p:spPr>
          <p:txBody>
            <a:bodyPr spcFirstLastPara="1" wrap="square" lIns="121900" tIns="121900" rIns="121900" bIns="121900" anchor="ctr" anchorCtr="0">
              <a:noAutofit/>
            </a:bodyPr>
            <a:lstStyle/>
            <a:p>
              <a:endParaRPr sz="2400" dirty="0">
                <a:latin typeface="+mj-lt"/>
              </a:endParaRPr>
            </a:p>
          </p:txBody>
        </p:sp>
        <p:sp>
          <p:nvSpPr>
            <p:cNvPr id="14" name="Google Shape;319;p20">
              <a:extLst>
                <a:ext uri="{FF2B5EF4-FFF2-40B4-BE49-F238E27FC236}">
                  <a16:creationId xmlns:a16="http://schemas.microsoft.com/office/drawing/2014/main" id="{DE77F824-11C9-19D7-D2BA-617142608C18}"/>
                </a:ext>
              </a:extLst>
            </p:cNvPr>
            <p:cNvSpPr txBox="1"/>
            <p:nvPr/>
          </p:nvSpPr>
          <p:spPr>
            <a:xfrm>
              <a:off x="6553987" y="3393953"/>
              <a:ext cx="1852550" cy="633827"/>
            </a:xfrm>
            <a:prstGeom prst="rect">
              <a:avLst/>
            </a:prstGeom>
            <a:noFill/>
            <a:ln>
              <a:noFill/>
            </a:ln>
          </p:spPr>
          <p:txBody>
            <a:bodyPr spcFirstLastPara="1" wrap="square" lIns="121900" tIns="121900" rIns="121900" bIns="121900" anchor="ctr" anchorCtr="0">
              <a:noAutofit/>
            </a:bodyPr>
            <a:lstStyle/>
            <a:p>
              <a:r>
                <a:rPr lang="en-GB" sz="1200" dirty="0">
                  <a:latin typeface="Arial" panose="020B0604020202020204" pitchFamily="34" charset="0"/>
                  <a:cs typeface="Arial" panose="020B0604020202020204" pitchFamily="34" charset="0"/>
                </a:rPr>
                <a:t>Preparation for fieldwork. </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Trusts draw their sample</a:t>
              </a:r>
              <a:r>
                <a:rPr lang="en-GB" sz="1200" dirty="0">
                  <a:latin typeface="Arial" panose="020B0604020202020204" pitchFamily="34" charset="0"/>
                  <a:cs typeface="Arial" panose="020B0604020202020204" pitchFamily="34" charset="0"/>
                </a:rPr>
                <a:t>.</a:t>
              </a:r>
            </a:p>
          </p:txBody>
        </p:sp>
        <p:sp>
          <p:nvSpPr>
            <p:cNvPr id="15" name="Google Shape;320;p20">
              <a:extLst>
                <a:ext uri="{FF2B5EF4-FFF2-40B4-BE49-F238E27FC236}">
                  <a16:creationId xmlns:a16="http://schemas.microsoft.com/office/drawing/2014/main" id="{8011E260-2856-3AE0-2C06-509742D2806E}"/>
                </a:ext>
              </a:extLst>
            </p:cNvPr>
            <p:cNvSpPr txBox="1"/>
            <p:nvPr/>
          </p:nvSpPr>
          <p:spPr>
            <a:xfrm>
              <a:off x="6665102" y="2748263"/>
              <a:ext cx="1606800" cy="533854"/>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December 2025</a:t>
              </a:r>
              <a:endParaRPr dirty="0">
                <a:solidFill>
                  <a:srgbClr val="FFFFFF"/>
                </a:solidFill>
                <a:latin typeface="+mj-lt"/>
                <a:ea typeface="Fira Sans Extra Condensed Medium"/>
                <a:cs typeface="Fira Sans Extra Condensed Medium"/>
                <a:sym typeface="Fira Sans Extra Condensed Medium"/>
              </a:endParaRPr>
            </a:p>
          </p:txBody>
        </p:sp>
      </p:grpSp>
      <p:grpSp>
        <p:nvGrpSpPr>
          <p:cNvPr id="16" name="Google Shape;323;p20">
            <a:extLst>
              <a:ext uri="{FF2B5EF4-FFF2-40B4-BE49-F238E27FC236}">
                <a16:creationId xmlns:a16="http://schemas.microsoft.com/office/drawing/2014/main" id="{F65BAFE2-6AFC-23EE-6476-0D74F56A5001}"/>
              </a:ext>
            </a:extLst>
          </p:cNvPr>
          <p:cNvGrpSpPr/>
          <p:nvPr/>
        </p:nvGrpSpPr>
        <p:grpSpPr>
          <a:xfrm>
            <a:off x="3444698" y="2024400"/>
            <a:ext cx="2574580" cy="3129971"/>
            <a:chOff x="2641098" y="2748260"/>
            <a:chExt cx="1930935" cy="2347478"/>
          </a:xfrm>
        </p:grpSpPr>
        <p:sp>
          <p:nvSpPr>
            <p:cNvPr id="17" name="Google Shape;325;p20">
              <a:extLst>
                <a:ext uri="{FF2B5EF4-FFF2-40B4-BE49-F238E27FC236}">
                  <a16:creationId xmlns:a16="http://schemas.microsoft.com/office/drawing/2014/main" id="{0691D4A4-E613-4BFA-BAC4-D8626CC036EC}"/>
                </a:ext>
              </a:extLst>
            </p:cNvPr>
            <p:cNvSpPr/>
            <p:nvPr/>
          </p:nvSpPr>
          <p:spPr>
            <a:xfrm rot="16200000">
              <a:off x="3338756" y="2050737"/>
              <a:ext cx="535753" cy="1930800"/>
            </a:xfrm>
            <a:prstGeom prst="round2SameRect">
              <a:avLst>
                <a:gd name="adj1" fmla="val 0"/>
                <a:gd name="adj2" fmla="val 0"/>
              </a:avLst>
            </a:prstGeom>
            <a:solidFill>
              <a:schemeClr val="accent2"/>
            </a:solidFill>
            <a:ln>
              <a:noFill/>
            </a:ln>
          </p:spPr>
          <p:txBody>
            <a:bodyPr spcFirstLastPara="1" wrap="square" lIns="121900" tIns="121900" rIns="121900" bIns="121900" anchor="ctr" anchorCtr="0">
              <a:noAutofit/>
            </a:bodyPr>
            <a:lstStyle/>
            <a:p>
              <a:endParaRPr sz="2400" dirty="0">
                <a:latin typeface="+mj-lt"/>
              </a:endParaRPr>
            </a:p>
          </p:txBody>
        </p:sp>
        <p:sp>
          <p:nvSpPr>
            <p:cNvPr id="18" name="Google Shape;326;p20">
              <a:extLst>
                <a:ext uri="{FF2B5EF4-FFF2-40B4-BE49-F238E27FC236}">
                  <a16:creationId xmlns:a16="http://schemas.microsoft.com/office/drawing/2014/main" id="{4EB3FCB4-0870-1F72-2057-0186BCD80A6F}"/>
                </a:ext>
              </a:extLst>
            </p:cNvPr>
            <p:cNvSpPr txBox="1"/>
            <p:nvPr/>
          </p:nvSpPr>
          <p:spPr>
            <a:xfrm>
              <a:off x="2641098" y="4027781"/>
              <a:ext cx="1930801" cy="1067957"/>
            </a:xfrm>
            <a:prstGeom prst="rect">
              <a:avLst/>
            </a:prstGeom>
            <a:noFill/>
            <a:ln>
              <a:noFill/>
            </a:ln>
          </p:spPr>
          <p:txBody>
            <a:bodyPr spcFirstLastPara="1" wrap="square" lIns="121900" tIns="121900" rIns="121900" bIns="121900" anchor="ctr" anchorCtr="0">
              <a:noAutofit/>
            </a:bodyPr>
            <a:lstStyle/>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Cognitive interviews with 18 patients to test patient facing materials: </a:t>
              </a:r>
              <a:r>
                <a:rPr lang="en-GB" sz="1200" dirty="0">
                  <a:latin typeface="Arial" panose="020B0604020202020204" pitchFamily="34" charset="0"/>
                  <a:cs typeface="Arial" panose="020B0604020202020204" pitchFamily="34" charset="0"/>
                </a:rPr>
                <a:t>90-minute virtual interviews with patients from various demographic backgrounds. Patients included those with carers and individual needs.</a:t>
              </a:r>
            </a:p>
            <a:p>
              <a:endParaRPr lang="en-GB" sz="1200" dirty="0">
                <a:highlight>
                  <a:srgbClr val="FFFF00"/>
                </a:highlight>
                <a:latin typeface="Arial" panose="020B0604020202020204" pitchFamily="34" charset="0"/>
                <a:cs typeface="Arial" panose="020B0604020202020204" pitchFamily="34" charset="0"/>
              </a:endParaRPr>
            </a:p>
            <a:p>
              <a:r>
                <a:rPr lang="en-GB" sz="1200" b="1" dirty="0">
                  <a:latin typeface="Arial" panose="020B0604020202020204" pitchFamily="34" charset="0"/>
                  <a:ea typeface="Roboto"/>
                  <a:cs typeface="Arial" panose="020B0604020202020204" pitchFamily="34" charset="0"/>
                  <a:sym typeface="Roboto"/>
                </a:rPr>
                <a:t>Advisory Group meeting,  c</a:t>
              </a:r>
              <a:r>
                <a:rPr lang="en-GB" sz="1200" b="1" dirty="0">
                  <a:latin typeface="Arial" panose="020B0604020202020204" pitchFamily="34" charset="0"/>
                  <a:cs typeface="Arial" panose="020B0604020202020204" pitchFamily="34" charset="0"/>
                </a:rPr>
                <a:t>onsultation with contractors, first trust webinar:</a:t>
              </a:r>
              <a:r>
                <a:rPr lang="en-GB" sz="1200" dirty="0">
                  <a:latin typeface="Arial" panose="020B0604020202020204" pitchFamily="34" charset="0"/>
                  <a:cs typeface="Arial" panose="020B0604020202020204" pitchFamily="34" charset="0"/>
                </a:rPr>
                <a:t> to discuss learnings from 2024 and new areas for exploration in the 2025 survey.</a:t>
              </a:r>
            </a:p>
            <a:p>
              <a:pPr algn="ctr"/>
              <a:endParaRPr sz="1400" dirty="0">
                <a:latin typeface="+mj-lt"/>
                <a:ea typeface="Roboto"/>
                <a:cs typeface="Roboto"/>
                <a:sym typeface="Roboto"/>
              </a:endParaRPr>
            </a:p>
          </p:txBody>
        </p:sp>
        <p:sp>
          <p:nvSpPr>
            <p:cNvPr id="19" name="Google Shape;327;p20">
              <a:extLst>
                <a:ext uri="{FF2B5EF4-FFF2-40B4-BE49-F238E27FC236}">
                  <a16:creationId xmlns:a16="http://schemas.microsoft.com/office/drawing/2014/main" id="{F2883CA5-1A60-3340-15AC-05E3A576FCCA}"/>
                </a:ext>
              </a:extLst>
            </p:cNvPr>
            <p:cNvSpPr txBox="1"/>
            <p:nvPr/>
          </p:nvSpPr>
          <p:spPr>
            <a:xfrm>
              <a:off x="2803299" y="2748262"/>
              <a:ext cx="1606800" cy="535750"/>
            </a:xfrm>
            <a:prstGeom prst="rect">
              <a:avLst/>
            </a:prstGeom>
            <a:noFill/>
            <a:ln>
              <a:noFill/>
            </a:ln>
          </p:spPr>
          <p:txBody>
            <a:bodyPr spcFirstLastPara="1" wrap="square" lIns="121900" tIns="121900" rIns="121900" bIns="121900" anchor="ctr" anchorCtr="0">
              <a:noAutofit/>
            </a:bodyPr>
            <a:lstStyle/>
            <a:p>
              <a:pPr algn="ctr"/>
              <a:r>
                <a:rPr lang="en" dirty="0">
                  <a:solidFill>
                    <a:srgbClr val="FFFFFF"/>
                  </a:solidFill>
                  <a:latin typeface="+mj-lt"/>
                  <a:ea typeface="Fira Sans Extra Condensed Medium"/>
                  <a:cs typeface="Fira Sans Extra Condensed Medium"/>
                  <a:sym typeface="Fira Sans Extra Condensed Medium"/>
                </a:rPr>
                <a:t>September – October 2025</a:t>
              </a:r>
              <a:endParaRPr dirty="0">
                <a:solidFill>
                  <a:srgbClr val="FFFFFF"/>
                </a:solidFill>
                <a:latin typeface="+mj-lt"/>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102803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2668C-1F94-E047-D575-582A837C2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80733-3CDD-DB31-5381-9F65700E9715}"/>
              </a:ext>
            </a:extLst>
          </p:cNvPr>
          <p:cNvSpPr>
            <a:spLocks noGrp="1"/>
          </p:cNvSpPr>
          <p:nvPr>
            <p:ph type="title"/>
          </p:nvPr>
        </p:nvSpPr>
        <p:spPr/>
        <p:txBody>
          <a:bodyPr/>
          <a:lstStyle/>
          <a:p>
            <a:r>
              <a:rPr lang="en-GB" dirty="0"/>
              <a:t>Online survey: updates for 2025</a:t>
            </a:r>
          </a:p>
        </p:txBody>
      </p:sp>
      <p:graphicFrame>
        <p:nvGraphicFramePr>
          <p:cNvPr id="4" name="Table 3">
            <a:extLst>
              <a:ext uri="{FF2B5EF4-FFF2-40B4-BE49-F238E27FC236}">
                <a16:creationId xmlns:a16="http://schemas.microsoft.com/office/drawing/2014/main" id="{1691D6D2-494B-8039-0573-1811E5DB8980}"/>
              </a:ext>
            </a:extLst>
          </p:cNvPr>
          <p:cNvGraphicFramePr>
            <a:graphicFrameLocks noGrp="1"/>
          </p:cNvGraphicFramePr>
          <p:nvPr>
            <p:extLst>
              <p:ext uri="{D42A27DB-BD31-4B8C-83A1-F6EECF244321}">
                <p14:modId xmlns:p14="http://schemas.microsoft.com/office/powerpoint/2010/main" val="1692452196"/>
              </p:ext>
            </p:extLst>
          </p:nvPr>
        </p:nvGraphicFramePr>
        <p:xfrm>
          <a:off x="517523" y="1291321"/>
          <a:ext cx="11155362" cy="4693548"/>
        </p:xfrm>
        <a:graphic>
          <a:graphicData uri="http://schemas.openxmlformats.org/drawingml/2006/table">
            <a:tbl>
              <a:tblPr firstRow="1" bandRow="1">
                <a:tableStyleId>{5C22544A-7EE6-4342-B048-85BDC9FD1C3A}</a:tableStyleId>
              </a:tblPr>
              <a:tblGrid>
                <a:gridCol w="4667794">
                  <a:extLst>
                    <a:ext uri="{9D8B030D-6E8A-4147-A177-3AD203B41FA5}">
                      <a16:colId xmlns:a16="http://schemas.microsoft.com/office/drawing/2014/main" val="845321380"/>
                    </a:ext>
                  </a:extLst>
                </a:gridCol>
                <a:gridCol w="6487568">
                  <a:extLst>
                    <a:ext uri="{9D8B030D-6E8A-4147-A177-3AD203B41FA5}">
                      <a16:colId xmlns:a16="http://schemas.microsoft.com/office/drawing/2014/main" val="3988801928"/>
                    </a:ext>
                  </a:extLst>
                </a:gridCol>
              </a:tblGrid>
              <a:tr h="480966">
                <a:tc>
                  <a:txBody>
                    <a:bodyPr/>
                    <a:lstStyle/>
                    <a:p>
                      <a:pPr marL="0" algn="l"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Updates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marL="0" algn="l"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Rationale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3802817060"/>
                  </a:ext>
                </a:extLst>
              </a:tr>
              <a:tr h="1059925">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1" dirty="0">
                          <a:latin typeface="+mn-lt"/>
                          <a:cs typeface="Arial" panose="020B0604020202020204" pitchFamily="34" charset="0"/>
                        </a:rPr>
                        <a:t>Introduction text:</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dirty="0">
                          <a:latin typeface="+mn-lt"/>
                          <a:cs typeface="Arial" panose="020B0604020202020204" pitchFamily="34" charset="0"/>
                        </a:rPr>
                        <a:t>Additional text added </a:t>
                      </a:r>
                      <a:r>
                        <a:rPr lang="en-GB" sz="1200" b="0" i="1" dirty="0">
                          <a:latin typeface="+mn-lt"/>
                          <a:cs typeface="Arial" panose="020B0604020202020204" pitchFamily="34" charset="0"/>
                        </a:rPr>
                        <a:t>“You don’t have to complete the survey on the same device (for example a phone, tablet or laptop), but you do have to use the same survey number and password to log in”.</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endParaRPr lang="en-GB" sz="1200" b="0" i="1"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marL="285750" lvl="0" indent="-285750">
                        <a:buClr>
                          <a:schemeClr val="tx2"/>
                        </a:buClr>
                        <a:buFont typeface="Courier New" panose="02070309020205020404" pitchFamily="49" charset="0"/>
                        <a:buChar char="o"/>
                      </a:pPr>
                      <a:r>
                        <a:rPr lang="en-GB" sz="1200" u="none" kern="1200" dirty="0">
                          <a:solidFill>
                            <a:schemeClr val="dk1"/>
                          </a:solidFill>
                          <a:effectLst/>
                          <a:latin typeface="+mn-lt"/>
                          <a:ea typeface="+mn-ea"/>
                          <a:cs typeface="+mn-cs"/>
                        </a:rPr>
                        <a:t>Increased clarity regarding completing the survey on other devices, following patient feedback on uncertainty whether survey progress would be saved or deleted. </a:t>
                      </a:r>
                    </a:p>
                    <a:p>
                      <a:pPr lvl="0"/>
                      <a:endParaRPr lang="en-GB" sz="12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59295596"/>
                  </a:ext>
                </a:extLst>
              </a:tr>
              <a:tr h="1335186">
                <a:tc>
                  <a:txBody>
                    <a:bodyPr/>
                    <a:lstStyle/>
                    <a:p>
                      <a:pPr marL="285750" marR="0" lvl="0" indent="-2857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1" dirty="0">
                          <a:latin typeface="Arial" panose="020B0604020202020204" pitchFamily="34" charset="0"/>
                          <a:cs typeface="Arial" panose="020B0604020202020204" pitchFamily="34" charset="0"/>
                        </a:rPr>
                        <a:t>Q28 (individual needs)</a:t>
                      </a:r>
                    </a:p>
                    <a:p>
                      <a:pPr marL="742950" marR="0" lvl="1" indent="-2857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dirty="0">
                          <a:latin typeface="Arial" panose="020B0604020202020204" pitchFamily="34" charset="0"/>
                          <a:cs typeface="Arial" panose="020B0604020202020204" pitchFamily="34" charset="0"/>
                        </a:rPr>
                        <a:t>Matrix-style format changed to an “item-by-item – vertical scrolling” format. </a:t>
                      </a:r>
                    </a:p>
                    <a:p>
                      <a:pPr marL="742950" marR="0" lvl="1" indent="-2857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dirty="0">
                          <a:latin typeface="Arial" panose="020B0604020202020204" pitchFamily="34" charset="0"/>
                          <a:cs typeface="Arial" panose="020B0604020202020204" pitchFamily="34" charset="0"/>
                        </a:rPr>
                        <a:t>Question text is outlined at the top of the page, and each response option is listed sequentially below, e.g. Religious needs. </a:t>
                      </a:r>
                    </a:p>
                    <a:p>
                      <a:pPr marL="742950" marR="0" lvl="1" indent="-2857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dirty="0">
                          <a:latin typeface="Arial" panose="020B0604020202020204" pitchFamily="34" charset="0"/>
                          <a:cs typeface="Arial" panose="020B0604020202020204" pitchFamily="34" charset="0"/>
                        </a:rPr>
                        <a:t>Each response option has its own single choice options of “Yes, No, I did not need this”.</a:t>
                      </a:r>
                    </a:p>
                    <a:p>
                      <a:pPr marL="457200" marR="0" lvl="1" indent="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None/>
                        <a:tabLst/>
                        <a:defRPr/>
                      </a:pPr>
                      <a:endParaRPr lang="en-GB"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285750" lvl="0" indent="-285750">
                        <a:buClr>
                          <a:schemeClr val="tx2"/>
                        </a:buClr>
                        <a:buFont typeface="Courier New" panose="02070309020205020404" pitchFamily="49" charset="0"/>
                        <a:buChar char="o"/>
                      </a:pPr>
                      <a:r>
                        <a:rPr lang="en-GB" sz="1200" kern="1200" dirty="0">
                          <a:solidFill>
                            <a:schemeClr val="dk1"/>
                          </a:solidFill>
                          <a:effectLst/>
                          <a:latin typeface="+mn-lt"/>
                          <a:ea typeface="+mn-ea"/>
                          <a:cs typeface="+mn-cs"/>
                        </a:rPr>
                        <a:t>Question format changed to improve mobile-optimisation and improve data quality. </a:t>
                      </a: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marL="285750" lvl="0" indent="-285750">
                        <a:buClr>
                          <a:schemeClr val="tx2"/>
                        </a:buClr>
                        <a:buFont typeface="Courier New" panose="02070309020205020404" pitchFamily="49" charset="0"/>
                        <a:buChar char="o"/>
                      </a:pPr>
                      <a:r>
                        <a:rPr lang="en-GB" sz="1200" kern="1200" dirty="0">
                          <a:solidFill>
                            <a:schemeClr val="dk1"/>
                          </a:solidFill>
                          <a:effectLst/>
                          <a:latin typeface="+mn-lt"/>
                          <a:ea typeface="+mn-ea"/>
                          <a:cs typeface="+mn-cs"/>
                        </a:rPr>
                        <a:t>New format will eliminate the need for horizontal scrolling, reducing likelihood of completion errors. </a:t>
                      </a: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marL="285750" lvl="0" indent="-285750">
                        <a:buClr>
                          <a:schemeClr val="tx2"/>
                        </a:buClr>
                        <a:buFont typeface="Courier New" panose="02070309020205020404" pitchFamily="49" charset="0"/>
                        <a:buChar char="o"/>
                      </a:pPr>
                      <a:r>
                        <a:rPr lang="en-GB" sz="1200" kern="1200" dirty="0">
                          <a:solidFill>
                            <a:schemeClr val="dk1"/>
                          </a:solidFill>
                          <a:effectLst/>
                          <a:latin typeface="+mn-lt"/>
                          <a:ea typeface="+mn-ea"/>
                          <a:cs typeface="+mn-cs"/>
                        </a:rPr>
                        <a:t>Supported by literature on optimal survey designs for mobile completion. </a:t>
                      </a: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88411255"/>
                  </a:ext>
                </a:extLst>
              </a:tr>
              <a:tr h="1286502">
                <a:tc>
                  <a:txBody>
                    <a:bodyPr/>
                    <a:lstStyle/>
                    <a:p>
                      <a:pPr marL="285750" marR="0" lvl="0" indent="-2857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1" dirty="0">
                          <a:latin typeface="Arial" panose="020B0604020202020204" pitchFamily="34" charset="0"/>
                          <a:cs typeface="Arial" panose="020B0604020202020204" pitchFamily="34" charset="0"/>
                        </a:rPr>
                        <a:t>Q51 (age)</a:t>
                      </a:r>
                    </a:p>
                    <a:p>
                      <a:pPr marL="742950" marR="0" lvl="1" indent="-2857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dirty="0">
                          <a:latin typeface="Arial" panose="020B0604020202020204" pitchFamily="34" charset="0"/>
                          <a:cs typeface="Arial" panose="020B0604020202020204" pitchFamily="34" charset="0"/>
                        </a:rPr>
                        <a:t>Hard check validation removed.</a:t>
                      </a:r>
                    </a:p>
                    <a:p>
                      <a:pPr marL="742950" marR="0" lvl="1" indent="-2857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dirty="0">
                          <a:latin typeface="Arial" panose="020B0604020202020204" pitchFamily="34" charset="0"/>
                          <a:cs typeface="Arial" panose="020B0604020202020204" pitchFamily="34" charset="0"/>
                        </a:rPr>
                        <a:t>Soft check validation added to encourage patients to enter the correct year of birth (</a:t>
                      </a:r>
                      <a:r>
                        <a:rPr lang="en-GB" sz="1200" b="0" dirty="0" err="1">
                          <a:latin typeface="Arial" panose="020B0604020202020204" pitchFamily="34" charset="0"/>
                          <a:cs typeface="Arial" panose="020B0604020202020204" pitchFamily="34" charset="0"/>
                        </a:rPr>
                        <a:t>YoB</a:t>
                      </a:r>
                      <a:r>
                        <a:rPr lang="en-GB" sz="1200" b="0" dirty="0">
                          <a:latin typeface="Arial" panose="020B0604020202020204" pitchFamily="34" charset="0"/>
                          <a:cs typeface="Arial" panose="020B0604020202020204" pitchFamily="34" charset="0"/>
                        </a:rPr>
                        <a:t>).</a:t>
                      </a:r>
                    </a:p>
                    <a:p>
                      <a:pPr marL="742950" marR="0" lvl="1" indent="-2857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dirty="0">
                          <a:latin typeface="Arial" panose="020B0604020202020204" pitchFamily="34" charset="0"/>
                          <a:cs typeface="Arial" panose="020B0604020202020204" pitchFamily="34" charset="0"/>
                        </a:rPr>
                        <a:t>Patients can proceed with no amend to their answer or with no answer entered.</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Clr>
                          <a:schemeClr val="tx2"/>
                        </a:buClr>
                        <a:buFont typeface="Courier New" panose="02070309020205020404" pitchFamily="49" charset="0"/>
                        <a:buChar char="o"/>
                      </a:pPr>
                      <a:r>
                        <a:rPr lang="en-GB" sz="1200" kern="1200" dirty="0">
                          <a:solidFill>
                            <a:schemeClr val="dk1"/>
                          </a:solidFill>
                          <a:effectLst/>
                          <a:latin typeface="+mn-lt"/>
                          <a:ea typeface="+mn-ea"/>
                          <a:cs typeface="+mn-cs"/>
                        </a:rPr>
                        <a:t>Implemented following previous errors on other surveys with hard check validation. </a:t>
                      </a: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marL="285750" lvl="0" indent="-285750">
                        <a:buClr>
                          <a:schemeClr val="tx2"/>
                        </a:buClr>
                        <a:buFont typeface="Courier New" panose="02070309020205020404" pitchFamily="49" charset="0"/>
                        <a:buChar char="o"/>
                      </a:pPr>
                      <a:r>
                        <a:rPr lang="en-GB" sz="1200" kern="1200" dirty="0">
                          <a:solidFill>
                            <a:schemeClr val="dk1"/>
                          </a:solidFill>
                          <a:effectLst/>
                          <a:latin typeface="+mn-lt"/>
                          <a:ea typeface="+mn-ea"/>
                          <a:cs typeface="+mn-cs"/>
                        </a:rPr>
                        <a:t>New process expected to allow for a smoother survey completion experience. </a:t>
                      </a: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897053"/>
                  </a:ext>
                </a:extLst>
              </a:tr>
            </a:tbl>
          </a:graphicData>
        </a:graphic>
      </p:graphicFrame>
    </p:spTree>
    <p:extLst>
      <p:ext uri="{BB962C8B-B14F-4D97-AF65-F5344CB8AC3E}">
        <p14:creationId xmlns:p14="http://schemas.microsoft.com/office/powerpoint/2010/main" val="2204919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303B-3C08-9D8A-EF80-AB9FF922B028}"/>
            </a:ext>
          </a:extLst>
        </p:cNvPr>
        <p:cNvGrpSpPr/>
        <p:nvPr/>
      </p:nvGrpSpPr>
      <p:grpSpPr>
        <a:xfrm>
          <a:off x="0" y="0"/>
          <a:ext cx="0" cy="0"/>
          <a:chOff x="0" y="0"/>
          <a:chExt cx="0" cy="0"/>
        </a:xfrm>
      </p:grpSpPr>
      <p:graphicFrame>
        <p:nvGraphicFramePr>
          <p:cNvPr id="11" name="Subtitle 2">
            <a:extLst>
              <a:ext uri="{FF2B5EF4-FFF2-40B4-BE49-F238E27FC236}">
                <a16:creationId xmlns:a16="http://schemas.microsoft.com/office/drawing/2014/main" id="{D15C96CC-BAB2-A298-44E8-48A95DC73385}"/>
              </a:ext>
            </a:extLst>
          </p:cNvPr>
          <p:cNvGraphicFramePr>
            <a:graphicFrameLocks noGrp="1"/>
          </p:cNvGraphicFramePr>
          <p:nvPr>
            <p:ph sz="half" idx="1"/>
            <p:extLst>
              <p:ext uri="{D42A27DB-BD31-4B8C-83A1-F6EECF244321}">
                <p14:modId xmlns:p14="http://schemas.microsoft.com/office/powerpoint/2010/main" val="2345506578"/>
              </p:ext>
            </p:extLst>
          </p:nvPr>
        </p:nvGraphicFramePr>
        <p:xfrm>
          <a:off x="517526" y="1144988"/>
          <a:ext cx="11155362" cy="4929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D6C096CD-EB23-888B-568A-595324876C46}"/>
              </a:ext>
            </a:extLst>
          </p:cNvPr>
          <p:cNvSpPr>
            <a:spLocks noGrp="1"/>
          </p:cNvSpPr>
          <p:nvPr>
            <p:ph type="title"/>
          </p:nvPr>
        </p:nvSpPr>
        <p:spPr/>
        <p:txBody>
          <a:bodyPr/>
          <a:lstStyle/>
          <a:p>
            <a:r>
              <a:rPr lang="en-GB" dirty="0"/>
              <a:t>Contents</a:t>
            </a:r>
          </a:p>
        </p:txBody>
      </p:sp>
    </p:spTree>
    <p:extLst>
      <p:ext uri="{BB962C8B-B14F-4D97-AF65-F5344CB8AC3E}">
        <p14:creationId xmlns:p14="http://schemas.microsoft.com/office/powerpoint/2010/main" val="1519348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0E9C15-432D-0CFD-B5AB-8B58B952B32C}"/>
              </a:ext>
            </a:extLst>
          </p:cNvPr>
          <p:cNvSpPr/>
          <p:nvPr/>
        </p:nvSpPr>
        <p:spPr>
          <a:xfrm>
            <a:off x="10778591" y="5996198"/>
            <a:ext cx="1286634" cy="7040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AE940EC-9165-A5C3-08FF-44F2B8042F4E}"/>
              </a:ext>
            </a:extLst>
          </p:cNvPr>
          <p:cNvSpPr>
            <a:spLocks noGrp="1"/>
          </p:cNvSpPr>
          <p:nvPr>
            <p:ph type="title"/>
          </p:nvPr>
        </p:nvSpPr>
        <p:spPr/>
        <p:txBody>
          <a:bodyPr/>
          <a:lstStyle/>
          <a:p>
            <a:r>
              <a:rPr lang="en-GB" dirty="0"/>
              <a:t>Questions updated for 2025</a:t>
            </a:r>
          </a:p>
        </p:txBody>
      </p:sp>
      <p:graphicFrame>
        <p:nvGraphicFramePr>
          <p:cNvPr id="4" name="Table 3">
            <a:extLst>
              <a:ext uri="{FF2B5EF4-FFF2-40B4-BE49-F238E27FC236}">
                <a16:creationId xmlns:a16="http://schemas.microsoft.com/office/drawing/2014/main" id="{8606A09E-626C-5095-840B-2AB6593FAB78}"/>
              </a:ext>
            </a:extLst>
          </p:cNvPr>
          <p:cNvGraphicFramePr>
            <a:graphicFrameLocks noGrp="1"/>
          </p:cNvGraphicFramePr>
          <p:nvPr>
            <p:extLst>
              <p:ext uri="{D42A27DB-BD31-4B8C-83A1-F6EECF244321}">
                <p14:modId xmlns:p14="http://schemas.microsoft.com/office/powerpoint/2010/main" val="3776807333"/>
              </p:ext>
            </p:extLst>
          </p:nvPr>
        </p:nvGraphicFramePr>
        <p:xfrm>
          <a:off x="517523" y="1291321"/>
          <a:ext cx="11155362" cy="5327286"/>
        </p:xfrm>
        <a:graphic>
          <a:graphicData uri="http://schemas.openxmlformats.org/drawingml/2006/table">
            <a:tbl>
              <a:tblPr firstRow="1" bandRow="1">
                <a:tableStyleId>{5C22544A-7EE6-4342-B048-85BDC9FD1C3A}</a:tableStyleId>
              </a:tblPr>
              <a:tblGrid>
                <a:gridCol w="4667794">
                  <a:extLst>
                    <a:ext uri="{9D8B030D-6E8A-4147-A177-3AD203B41FA5}">
                      <a16:colId xmlns:a16="http://schemas.microsoft.com/office/drawing/2014/main" val="845321380"/>
                    </a:ext>
                  </a:extLst>
                </a:gridCol>
                <a:gridCol w="6487568">
                  <a:extLst>
                    <a:ext uri="{9D8B030D-6E8A-4147-A177-3AD203B41FA5}">
                      <a16:colId xmlns:a16="http://schemas.microsoft.com/office/drawing/2014/main" val="3988801928"/>
                    </a:ext>
                  </a:extLst>
                </a:gridCol>
              </a:tblGrid>
              <a:tr h="480966">
                <a:tc>
                  <a:txBody>
                    <a:bodyPr/>
                    <a:lstStyle/>
                    <a:p>
                      <a:pPr marL="0" algn="l"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Updates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marL="0" algn="l"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Rationale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3802817060"/>
                  </a:ext>
                </a:extLst>
              </a:tr>
              <a:tr h="1383607">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1" dirty="0">
                          <a:latin typeface="+mn-lt"/>
                          <a:cs typeface="Arial" panose="020B0604020202020204" pitchFamily="34" charset="0"/>
                        </a:rPr>
                        <a:t>Q28 (individual needs)</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1" dirty="0">
                          <a:latin typeface="+mn-lt"/>
                          <a:cs typeface="Arial" panose="020B0604020202020204" pitchFamily="34" charset="0"/>
                        </a:rPr>
                        <a:t>“Thinking about your care and treatment, did hospital staff take into account the following individual needs”.</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0" dirty="0">
                          <a:latin typeface="+mn-lt"/>
                          <a:cs typeface="Arial" panose="020B0604020202020204" pitchFamily="34" charset="0"/>
                        </a:rPr>
                        <a:t>New response option added “Mental health needs, e.g. a quiet space, emotional support”.</a:t>
                      </a:r>
                    </a:p>
                    <a:p>
                      <a:pPr marL="457200" marR="0" lvl="1" indent="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None/>
                        <a:tabLst/>
                        <a:defRPr/>
                      </a:pPr>
                      <a:endParaRPr lang="en-GB" sz="1200" b="1" i="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1" i="0" dirty="0">
                          <a:latin typeface="+mn-lt"/>
                          <a:cs typeface="Arial" panose="020B0604020202020204" pitchFamily="34" charset="0"/>
                        </a:rPr>
                        <a:t>Q33 (involvement of family and carers during discharge)</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1" dirty="0">
                          <a:latin typeface="+mn-lt"/>
                          <a:cs typeface="Arial" panose="020B0604020202020204" pitchFamily="34" charset="0"/>
                        </a:rPr>
                        <a:t>“To what extent did hospital staff involve your family or carers in decisions about you leaving the hospital”.</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0" dirty="0">
                          <a:latin typeface="+mn-lt"/>
                          <a:cs typeface="Arial" panose="020B0604020202020204" pitchFamily="34" charset="0"/>
                        </a:rPr>
                        <a:t>Wording changed from “discussions” to “decisions”.</a:t>
                      </a:r>
                    </a:p>
                    <a:p>
                      <a:pPr marL="457200" marR="0" lvl="1" indent="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None/>
                        <a:tabLst/>
                        <a:defRPr/>
                      </a:pPr>
                      <a:endParaRPr lang="en-GB" sz="1200" b="0" i="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1" i="0" dirty="0">
                          <a:latin typeface="+mn-lt"/>
                          <a:cs typeface="Arial" panose="020B0604020202020204" pitchFamily="34" charset="0"/>
                        </a:rPr>
                        <a:t>Q38 (information provided to family and carers during discharge)</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1" dirty="0">
                          <a:latin typeface="+mn-lt"/>
                          <a:cs typeface="Arial" panose="020B0604020202020204" pitchFamily="34" charset="0"/>
                        </a:rPr>
                        <a:t>“Before you left the hospital, were your family or carers given the information they needed to care for you at home?”.</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0" dirty="0">
                          <a:latin typeface="+mn-lt"/>
                          <a:cs typeface="Arial" panose="020B0604020202020204" pitchFamily="34" charset="0"/>
                        </a:rPr>
                        <a:t>New question for IP25.</a:t>
                      </a:r>
                    </a:p>
                    <a:p>
                      <a:pPr marL="457200" marR="0" lvl="1" indent="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None/>
                        <a:tabLst/>
                        <a:defRPr/>
                      </a:pPr>
                      <a:endParaRPr lang="en-GB" sz="1200" b="0" i="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1" i="0" dirty="0">
                          <a:latin typeface="+mn-lt"/>
                          <a:cs typeface="Arial" panose="020B0604020202020204" pitchFamily="34" charset="0"/>
                        </a:rPr>
                        <a:t>Q48 (long-term conditions)</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1" dirty="0">
                          <a:latin typeface="+mn-lt"/>
                          <a:cs typeface="Arial" panose="020B0604020202020204" pitchFamily="34" charset="0"/>
                        </a:rPr>
                        <a:t>“Do you have any of the following physical or mental health conditions, disabilities or illnesses that have lasted or are expected to last 12 months or more?”.</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0" dirty="0">
                          <a:latin typeface="+mn-lt"/>
                          <a:cs typeface="Arial" panose="020B0604020202020204" pitchFamily="34" charset="0"/>
                        </a:rPr>
                        <a:t>New response option added </a:t>
                      </a:r>
                      <a:r>
                        <a:rPr lang="en-GB" sz="1200" dirty="0"/>
                        <a:t>“Neurodivergence (other than autism or autism spectrum condition)”; response option 18 changed to “I do not have any long-term conditions”, was previously “None of the above”.</a:t>
                      </a:r>
                      <a:endParaRPr lang="en-GB" sz="1200" b="0" i="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Clr>
                          <a:schemeClr val="tx2"/>
                        </a:buClr>
                        <a:buFont typeface="Courier New" panose="02070309020205020404" pitchFamily="49" charset="0"/>
                        <a:buChar char="o"/>
                      </a:pPr>
                      <a:r>
                        <a:rPr lang="en-GB" sz="1200" b="1" kern="1200" dirty="0">
                          <a:solidFill>
                            <a:schemeClr val="dk1"/>
                          </a:solidFill>
                          <a:effectLst/>
                          <a:latin typeface="+mn-lt"/>
                          <a:ea typeface="+mn-ea"/>
                          <a:cs typeface="+mn-cs"/>
                        </a:rPr>
                        <a:t>Q28: </a:t>
                      </a:r>
                      <a:r>
                        <a:rPr lang="en-GB" sz="1200" kern="1200" dirty="0">
                          <a:solidFill>
                            <a:schemeClr val="dk1"/>
                          </a:solidFill>
                          <a:effectLst/>
                          <a:latin typeface="+mn-lt"/>
                          <a:ea typeface="+mn-ea"/>
                          <a:cs typeface="+mn-cs"/>
                        </a:rPr>
                        <a:t>new response option added following feedback from patients during cognitive interviews and positive testing. </a:t>
                      </a:r>
                    </a:p>
                    <a:p>
                      <a:pPr marL="285750" lvl="0" indent="-285750">
                        <a:buClr>
                          <a:schemeClr val="tx2"/>
                        </a:buClr>
                        <a:buFont typeface="Courier New" panose="02070309020205020404" pitchFamily="49" charset="0"/>
                        <a:buChar char="o"/>
                      </a:pPr>
                      <a:endParaRPr lang="en-GB" sz="1200" kern="1200" dirty="0">
                        <a:solidFill>
                          <a:schemeClr val="dk1"/>
                        </a:solidFill>
                        <a:effectLst/>
                        <a:latin typeface="+mn-lt"/>
                        <a:ea typeface="+mn-ea"/>
                        <a:cs typeface="+mn-cs"/>
                      </a:endParaRPr>
                    </a:p>
                    <a:p>
                      <a:pPr marL="285750" lvl="0" indent="-285750">
                        <a:buClr>
                          <a:schemeClr val="tx2"/>
                        </a:buClr>
                        <a:buFont typeface="Courier New" panose="02070309020205020404" pitchFamily="49" charset="0"/>
                        <a:buChar char="o"/>
                      </a:pPr>
                      <a:endParaRPr lang="en-GB" sz="1200" kern="1200" dirty="0">
                        <a:solidFill>
                          <a:schemeClr val="dk1"/>
                        </a:solidFill>
                        <a:effectLst/>
                        <a:latin typeface="+mn-lt"/>
                        <a:ea typeface="+mn-ea"/>
                        <a:cs typeface="+mn-cs"/>
                      </a:endParaRP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marL="285750" lvl="0" indent="-285750">
                        <a:buClr>
                          <a:schemeClr val="tx2"/>
                        </a:buClr>
                        <a:buFont typeface="Courier New" panose="02070309020205020404" pitchFamily="49" charset="0"/>
                        <a:buChar char="o"/>
                      </a:pPr>
                      <a:r>
                        <a:rPr lang="en-GB" sz="1200" b="1" kern="1200" dirty="0">
                          <a:solidFill>
                            <a:schemeClr val="dk1"/>
                          </a:solidFill>
                          <a:effectLst/>
                          <a:latin typeface="+mn-lt"/>
                          <a:ea typeface="+mn-ea"/>
                          <a:cs typeface="+mn-cs"/>
                        </a:rPr>
                        <a:t>Q33: </a:t>
                      </a:r>
                      <a:r>
                        <a:rPr lang="en-GB" sz="1200" kern="1200" dirty="0">
                          <a:solidFill>
                            <a:schemeClr val="dk1"/>
                          </a:solidFill>
                          <a:effectLst/>
                          <a:latin typeface="+mn-lt"/>
                          <a:ea typeface="+mn-ea"/>
                          <a:cs typeface="+mn-cs"/>
                        </a:rPr>
                        <a:t>wording updated following stakeholder discussions on importance of inclusion of carers and family members in decisions about discharge processes on patient outcomes. Q33 (previously Q36 for IP24) will be treated as a new question for IP25, no trend data will be available for this year. </a:t>
                      </a: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marL="285750" lvl="0" indent="-285750">
                        <a:buClr>
                          <a:schemeClr val="tx2"/>
                        </a:buClr>
                        <a:buFont typeface="Courier New" panose="02070309020205020404" pitchFamily="49" charset="0"/>
                        <a:buChar char="o"/>
                      </a:pPr>
                      <a:r>
                        <a:rPr lang="en-GB" sz="1200" b="1" kern="1200" dirty="0">
                          <a:solidFill>
                            <a:schemeClr val="dk1"/>
                          </a:solidFill>
                          <a:effectLst/>
                          <a:latin typeface="+mn-lt"/>
                          <a:ea typeface="+mn-ea"/>
                          <a:cs typeface="+mn-cs"/>
                        </a:rPr>
                        <a:t>Q38: </a:t>
                      </a:r>
                      <a:r>
                        <a:rPr lang="en-GB" sz="1200" kern="1200" dirty="0">
                          <a:solidFill>
                            <a:schemeClr val="dk1"/>
                          </a:solidFill>
                          <a:effectLst/>
                          <a:latin typeface="+mn-lt"/>
                          <a:ea typeface="+mn-ea"/>
                          <a:cs typeface="+mn-cs"/>
                        </a:rPr>
                        <a:t>new question added for IP25 following stakeholder discussions on importance of inclusion of carers and family members in discharge processes and impact on patient outcomes. This question tested well during cognitive testing, most patients reported this to be an important topic to address. No trend data will be available for this year.</a:t>
                      </a: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marL="285750" lvl="0" indent="-285750">
                        <a:buClr>
                          <a:schemeClr val="tx2"/>
                        </a:buClr>
                        <a:buFont typeface="Courier New" panose="02070309020205020404" pitchFamily="49" charset="0"/>
                        <a:buChar char="o"/>
                      </a:pPr>
                      <a:r>
                        <a:rPr lang="en-GB" sz="1200" b="1" kern="1200" dirty="0">
                          <a:solidFill>
                            <a:schemeClr val="dk1"/>
                          </a:solidFill>
                          <a:effectLst/>
                          <a:latin typeface="+mn-lt"/>
                          <a:ea typeface="+mn-ea"/>
                          <a:cs typeface="+mn-cs"/>
                        </a:rPr>
                        <a:t>Q48: </a:t>
                      </a:r>
                      <a:r>
                        <a:rPr lang="en-GB" sz="1200" kern="1200" dirty="0">
                          <a:solidFill>
                            <a:schemeClr val="dk1"/>
                          </a:solidFill>
                          <a:effectLst/>
                          <a:latin typeface="+mn-lt"/>
                          <a:ea typeface="+mn-ea"/>
                          <a:cs typeface="+mn-cs"/>
                        </a:rPr>
                        <a:t>New response option added following discussions with CQC along with amendment to existing response option 18. No trend data available for these options for this year. </a:t>
                      </a: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lvl="0"/>
                      <a:endParaRPr lang="en-GB" sz="12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295596"/>
                  </a:ext>
                </a:extLst>
              </a:tr>
            </a:tbl>
          </a:graphicData>
        </a:graphic>
      </p:graphicFrame>
    </p:spTree>
    <p:extLst>
      <p:ext uri="{BB962C8B-B14F-4D97-AF65-F5344CB8AC3E}">
        <p14:creationId xmlns:p14="http://schemas.microsoft.com/office/powerpoint/2010/main" val="3176651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3130-38CE-D3BE-AE57-3CF3153D55B1}"/>
              </a:ext>
            </a:extLst>
          </p:cNvPr>
          <p:cNvSpPr>
            <a:spLocks noGrp="1"/>
          </p:cNvSpPr>
          <p:nvPr>
            <p:ph type="title"/>
          </p:nvPr>
        </p:nvSpPr>
        <p:spPr/>
        <p:txBody>
          <a:bodyPr/>
          <a:lstStyle/>
          <a:p>
            <a:r>
              <a:rPr lang="en-GB" dirty="0"/>
              <a:t>Questions removed for 2025</a:t>
            </a:r>
          </a:p>
        </p:txBody>
      </p:sp>
      <p:sp>
        <p:nvSpPr>
          <p:cNvPr id="3" name="Content Placeholder 2">
            <a:extLst>
              <a:ext uri="{FF2B5EF4-FFF2-40B4-BE49-F238E27FC236}">
                <a16:creationId xmlns:a16="http://schemas.microsoft.com/office/drawing/2014/main" id="{7C79A035-5F5A-6810-94E6-D03F5E38A127}"/>
              </a:ext>
            </a:extLst>
          </p:cNvPr>
          <p:cNvSpPr>
            <a:spLocks noGrp="1"/>
          </p:cNvSpPr>
          <p:nvPr>
            <p:ph idx="1"/>
          </p:nvPr>
        </p:nvSpPr>
        <p:spPr/>
        <p:txBody>
          <a:bodyPr/>
          <a:lstStyle/>
          <a:p>
            <a:endParaRPr lang="en-GB" dirty="0"/>
          </a:p>
        </p:txBody>
      </p:sp>
      <p:graphicFrame>
        <p:nvGraphicFramePr>
          <p:cNvPr id="4" name="Table 3">
            <a:extLst>
              <a:ext uri="{FF2B5EF4-FFF2-40B4-BE49-F238E27FC236}">
                <a16:creationId xmlns:a16="http://schemas.microsoft.com/office/drawing/2014/main" id="{7BF56C39-F37C-720E-FA29-00CAAD9F6B82}"/>
              </a:ext>
            </a:extLst>
          </p:cNvPr>
          <p:cNvGraphicFramePr>
            <a:graphicFrameLocks noGrp="1"/>
          </p:cNvGraphicFramePr>
          <p:nvPr>
            <p:extLst>
              <p:ext uri="{D42A27DB-BD31-4B8C-83A1-F6EECF244321}">
                <p14:modId xmlns:p14="http://schemas.microsoft.com/office/powerpoint/2010/main" val="3297653810"/>
              </p:ext>
            </p:extLst>
          </p:nvPr>
        </p:nvGraphicFramePr>
        <p:xfrm>
          <a:off x="517523" y="1291320"/>
          <a:ext cx="11155362" cy="4648233"/>
        </p:xfrm>
        <a:graphic>
          <a:graphicData uri="http://schemas.openxmlformats.org/drawingml/2006/table">
            <a:tbl>
              <a:tblPr firstRow="1" bandRow="1">
                <a:tableStyleId>{5C22544A-7EE6-4342-B048-85BDC9FD1C3A}</a:tableStyleId>
              </a:tblPr>
              <a:tblGrid>
                <a:gridCol w="4667794">
                  <a:extLst>
                    <a:ext uri="{9D8B030D-6E8A-4147-A177-3AD203B41FA5}">
                      <a16:colId xmlns:a16="http://schemas.microsoft.com/office/drawing/2014/main" val="845321380"/>
                    </a:ext>
                  </a:extLst>
                </a:gridCol>
                <a:gridCol w="6487568">
                  <a:extLst>
                    <a:ext uri="{9D8B030D-6E8A-4147-A177-3AD203B41FA5}">
                      <a16:colId xmlns:a16="http://schemas.microsoft.com/office/drawing/2014/main" val="3988801928"/>
                    </a:ext>
                  </a:extLst>
                </a:gridCol>
              </a:tblGrid>
              <a:tr h="578545">
                <a:tc>
                  <a:txBody>
                    <a:bodyPr/>
                    <a:lstStyle/>
                    <a:p>
                      <a:pPr marL="0" algn="l"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Updates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marL="0" algn="l"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Rationale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3802817060"/>
                  </a:ext>
                </a:extLst>
              </a:tr>
              <a:tr h="4069688">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1" dirty="0">
                          <a:latin typeface="+mn-lt"/>
                          <a:cs typeface="Arial" panose="020B0604020202020204" pitchFamily="34" charset="0"/>
                        </a:rPr>
                        <a:t>Q7 (length of time in waiting location)</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1" dirty="0">
                          <a:latin typeface="+mn-lt"/>
                          <a:cs typeface="Arial" panose="020B0604020202020204" pitchFamily="34" charset="0"/>
                        </a:rPr>
                        <a:t>“Thinking about the location(s) selected at Q6, how long did you wait, in total, before you were admitted onto a ward?”.</a:t>
                      </a:r>
                    </a:p>
                    <a:p>
                      <a:pPr marL="457200" marR="0" lvl="1" indent="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None/>
                        <a:tabLst/>
                        <a:defRPr/>
                      </a:pPr>
                      <a:endParaRPr lang="en-GB" sz="1200" b="1" i="0" dirty="0">
                        <a:latin typeface="+mn-lt"/>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None/>
                        <a:tabLst/>
                        <a:defRPr/>
                      </a:pPr>
                      <a:endParaRPr lang="en-GB" sz="1200" b="1" i="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1" i="0" dirty="0">
                          <a:latin typeface="+mn-lt"/>
                          <a:cs typeface="Arial" panose="020B0604020202020204" pitchFamily="34" charset="0"/>
                        </a:rPr>
                        <a:t>Q9 (changing wards during the night)</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1" dirty="0">
                          <a:latin typeface="+mn-lt"/>
                          <a:cs typeface="Arial" panose="020B0604020202020204" pitchFamily="34" charset="0"/>
                        </a:rPr>
                        <a:t>“Did you ever change wards during the night?”.</a:t>
                      </a:r>
                    </a:p>
                    <a:p>
                      <a:pPr marL="457200" marR="0" lvl="1" indent="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None/>
                        <a:tabLst/>
                        <a:defRPr/>
                      </a:pPr>
                      <a:endParaRPr lang="en-GB" sz="1200" b="0" i="0" dirty="0">
                        <a:latin typeface="+mn-lt"/>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None/>
                        <a:tabLst/>
                        <a:defRPr/>
                      </a:pPr>
                      <a:endParaRPr lang="en-GB" sz="1200" b="0" i="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1" i="0" dirty="0">
                          <a:latin typeface="+mn-lt"/>
                          <a:cs typeface="Arial" panose="020B0604020202020204" pitchFamily="34" charset="0"/>
                        </a:rPr>
                        <a:t>Q10 (reasons explained for changing wards)</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1" dirty="0">
                          <a:latin typeface="+mn-lt"/>
                          <a:cs typeface="Arial" panose="020B0604020202020204" pitchFamily="34" charset="0"/>
                        </a:rPr>
                        <a:t>“Did the hospital staff explain the reasons for changing wards during the night in a way you could understand?”.</a:t>
                      </a:r>
                    </a:p>
                    <a:p>
                      <a:pPr marL="457200" marR="0" lvl="1" indent="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None/>
                        <a:tabLst/>
                        <a:defRPr/>
                      </a:pPr>
                      <a:endParaRPr lang="en-GB" sz="1200" b="0" i="0" dirty="0">
                        <a:latin typeface="+mn-lt"/>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None/>
                        <a:tabLst/>
                        <a:defRPr/>
                      </a:pPr>
                      <a:endParaRPr lang="en-GB" sz="1200" b="0" i="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1" i="0" dirty="0">
                          <a:latin typeface="+mn-lt"/>
                          <a:cs typeface="Arial" panose="020B0604020202020204" pitchFamily="34" charset="0"/>
                        </a:rPr>
                        <a:t>Q36 (family and carer involvement in discussions about leaving hospital)</a:t>
                      </a:r>
                    </a:p>
                    <a:p>
                      <a:pPr marL="628650" marR="0" lvl="1" indent="-171450"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i="1" dirty="0">
                          <a:latin typeface="+mn-lt"/>
                          <a:cs typeface="Arial" panose="020B0604020202020204" pitchFamily="34" charset="0"/>
                        </a:rPr>
                        <a:t>“To what extent did hospital staff involve your family or carers in discussions about you leaving the hospital?”.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Clr>
                          <a:schemeClr val="tx2"/>
                        </a:buClr>
                        <a:buFont typeface="Courier New" panose="02070309020205020404" pitchFamily="49" charset="0"/>
                        <a:buChar char="o"/>
                      </a:pPr>
                      <a:r>
                        <a:rPr lang="en-GB" sz="1200" b="0" kern="1200" dirty="0">
                          <a:solidFill>
                            <a:schemeClr val="dk1"/>
                          </a:solidFill>
                          <a:effectLst/>
                          <a:latin typeface="+mn-lt"/>
                          <a:ea typeface="+mn-ea"/>
                          <a:cs typeface="+mn-cs"/>
                        </a:rPr>
                        <a:t>All questions removed following discussions with stakeholders on priority areas for the 2025 Adult Inpatient Survey.</a:t>
                      </a:r>
                    </a:p>
                    <a:p>
                      <a:pPr marL="0" lvl="0" indent="0">
                        <a:buClr>
                          <a:schemeClr val="tx2"/>
                        </a:buClr>
                        <a:buFont typeface="Courier New" panose="02070309020205020404" pitchFamily="49" charset="0"/>
                        <a:buNone/>
                      </a:pPr>
                      <a:endParaRPr lang="en-GB" sz="1200" b="0" kern="1200" dirty="0">
                        <a:solidFill>
                          <a:schemeClr val="dk1"/>
                        </a:solidFill>
                        <a:effectLst/>
                        <a:latin typeface="+mn-lt"/>
                        <a:ea typeface="+mn-ea"/>
                        <a:cs typeface="+mn-cs"/>
                      </a:endParaRPr>
                    </a:p>
                    <a:p>
                      <a:pPr marL="285750" lvl="0" indent="-285750">
                        <a:buClr>
                          <a:schemeClr val="tx2"/>
                        </a:buClr>
                        <a:buFont typeface="Courier New" panose="02070309020205020404" pitchFamily="49" charset="0"/>
                        <a:buChar char="o"/>
                      </a:pPr>
                      <a:r>
                        <a:rPr lang="en-GB" sz="1200" b="0" kern="1200" dirty="0">
                          <a:solidFill>
                            <a:schemeClr val="dk1"/>
                          </a:solidFill>
                          <a:effectLst/>
                          <a:latin typeface="+mn-lt"/>
                          <a:ea typeface="+mn-ea"/>
                          <a:cs typeface="+mn-cs"/>
                        </a:rPr>
                        <a:t>Stakeholder feedback noted that data for changing wards during the night is recorded in trust systems as it happens throughout the year and was found to be more useful for service decisions vs data collected from the inpatient survey once per year. </a:t>
                      </a:r>
                    </a:p>
                    <a:p>
                      <a:pPr marL="285750" lvl="0" indent="-285750">
                        <a:buClr>
                          <a:schemeClr val="tx2"/>
                        </a:buClr>
                        <a:buFont typeface="Courier New" panose="02070309020205020404" pitchFamily="49" charset="0"/>
                        <a:buChar char="o"/>
                      </a:pPr>
                      <a:endParaRPr lang="en-GB" sz="1200" b="0" kern="1200" dirty="0">
                        <a:solidFill>
                          <a:schemeClr val="dk1"/>
                        </a:solidFill>
                        <a:effectLst/>
                        <a:latin typeface="+mn-lt"/>
                        <a:ea typeface="+mn-ea"/>
                        <a:cs typeface="+mn-cs"/>
                      </a:endParaRPr>
                    </a:p>
                    <a:p>
                      <a:pPr marL="271463" marR="0" lvl="0" indent="-271463" algn="l" defTabSz="914400" rtl="0" eaLnBrk="1" fontAlgn="auto" latinLnBrk="0" hangingPunct="1">
                        <a:lnSpc>
                          <a:spcPct val="100000"/>
                        </a:lnSpc>
                        <a:spcBef>
                          <a:spcPts val="0"/>
                        </a:spcBef>
                        <a:spcAft>
                          <a:spcPts val="0"/>
                        </a:spcAft>
                        <a:buClr>
                          <a:schemeClr val="tx2"/>
                        </a:buClr>
                        <a:buSzTx/>
                        <a:buFont typeface="Courier New" panose="02070309020205020404" pitchFamily="49" charset="0"/>
                        <a:buChar char="o"/>
                        <a:tabLst/>
                        <a:defRPr/>
                      </a:pPr>
                      <a:r>
                        <a:rPr lang="en-GB" sz="1200" b="0" kern="1200" dirty="0">
                          <a:solidFill>
                            <a:schemeClr val="dk1"/>
                          </a:solidFill>
                          <a:effectLst/>
                          <a:latin typeface="+mn-lt"/>
                          <a:ea typeface="+mn-ea"/>
                          <a:cs typeface="+mn-cs"/>
                        </a:rPr>
                        <a:t>Q36 </a:t>
                      </a:r>
                      <a:r>
                        <a:rPr lang="en-GB" sz="1200" b="0" i="0" kern="1200" dirty="0">
                          <a:solidFill>
                            <a:schemeClr val="dk1"/>
                          </a:solidFill>
                          <a:effectLst/>
                          <a:latin typeface="+mn-lt"/>
                          <a:ea typeface="+mn-ea"/>
                          <a:cs typeface="Arial" panose="020B0604020202020204" pitchFamily="34" charset="0"/>
                        </a:rPr>
                        <a:t>r</a:t>
                      </a:r>
                      <a:r>
                        <a:rPr lang="en-GB" sz="1200" b="0" i="0" dirty="0">
                          <a:latin typeface="+mn-lt"/>
                          <a:cs typeface="Arial" panose="020B0604020202020204" pitchFamily="34" charset="0"/>
                        </a:rPr>
                        <a:t>eplaced by Q33 to capture involvement in “decisions” about leaving hospital (see prior slide).</a:t>
                      </a:r>
                    </a:p>
                    <a:p>
                      <a:pPr marL="0" lvl="0" indent="0">
                        <a:buClr>
                          <a:schemeClr val="tx2"/>
                        </a:buClr>
                        <a:buFont typeface="Courier New" panose="02070309020205020404" pitchFamily="49" charset="0"/>
                        <a:buNone/>
                      </a:pPr>
                      <a:endParaRPr lang="en-GB" sz="1200" kern="1200" dirty="0">
                        <a:solidFill>
                          <a:schemeClr val="dk1"/>
                        </a:solidFill>
                        <a:effectLst/>
                        <a:latin typeface="+mn-lt"/>
                        <a:ea typeface="+mn-ea"/>
                        <a:cs typeface="+mn-cs"/>
                      </a:endParaRPr>
                    </a:p>
                    <a:p>
                      <a:pPr lvl="0"/>
                      <a:endParaRPr lang="en-GB" sz="12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295596"/>
                  </a:ext>
                </a:extLst>
              </a:tr>
            </a:tbl>
          </a:graphicData>
        </a:graphic>
      </p:graphicFrame>
    </p:spTree>
    <p:extLst>
      <p:ext uri="{BB962C8B-B14F-4D97-AF65-F5344CB8AC3E}">
        <p14:creationId xmlns:p14="http://schemas.microsoft.com/office/powerpoint/2010/main" val="1778797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2BCDA-66E4-AA0C-5937-B7041976C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EAF06-6B29-AFFA-4254-34B2C3778AF3}"/>
              </a:ext>
            </a:extLst>
          </p:cNvPr>
          <p:cNvSpPr>
            <a:spLocks noGrp="1"/>
          </p:cNvSpPr>
          <p:nvPr>
            <p:ph type="title"/>
          </p:nvPr>
        </p:nvSpPr>
        <p:spPr/>
        <p:txBody>
          <a:bodyPr/>
          <a:lstStyle/>
          <a:p>
            <a:r>
              <a:rPr lang="en-GB" dirty="0"/>
              <a:t>Data protection and Section 251 requirements</a:t>
            </a:r>
          </a:p>
        </p:txBody>
      </p:sp>
    </p:spTree>
    <p:extLst>
      <p:ext uri="{BB962C8B-B14F-4D97-AF65-F5344CB8AC3E}">
        <p14:creationId xmlns:p14="http://schemas.microsoft.com/office/powerpoint/2010/main" val="426783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AAB75-EE54-3920-3103-5BF17E7BD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B549C-ED34-565B-D871-C92B7F8C03AA}"/>
              </a:ext>
            </a:extLst>
          </p:cNvPr>
          <p:cNvSpPr>
            <a:spLocks noGrp="1"/>
          </p:cNvSpPr>
          <p:nvPr>
            <p:ph type="title"/>
          </p:nvPr>
        </p:nvSpPr>
        <p:spPr/>
        <p:txBody>
          <a:bodyPr/>
          <a:lstStyle/>
          <a:p>
            <a:r>
              <a:rPr lang="en-US" dirty="0"/>
              <a:t>General Data Protection Regulation (GDPR) &amp; National Data Opt-Out Programme</a:t>
            </a:r>
            <a:endParaRPr lang="en-GB" dirty="0"/>
          </a:p>
        </p:txBody>
      </p:sp>
      <p:sp>
        <p:nvSpPr>
          <p:cNvPr id="5" name="TextBox 4">
            <a:extLst>
              <a:ext uri="{FF2B5EF4-FFF2-40B4-BE49-F238E27FC236}">
                <a16:creationId xmlns:a16="http://schemas.microsoft.com/office/drawing/2014/main" id="{8F666598-C529-B0BB-316A-35DDEF87465F}"/>
              </a:ext>
            </a:extLst>
          </p:cNvPr>
          <p:cNvSpPr txBox="1"/>
          <p:nvPr/>
        </p:nvSpPr>
        <p:spPr>
          <a:xfrm>
            <a:off x="517525" y="2482746"/>
            <a:ext cx="5333635" cy="923330"/>
          </a:xfrm>
          <a:prstGeom prst="rect">
            <a:avLst/>
          </a:prstGeom>
          <a:noFill/>
        </p:spPr>
        <p:txBody>
          <a:bodyPr wrap="square" rtlCol="0">
            <a:spAutoFit/>
          </a:bodyPr>
          <a:lstStyle/>
          <a:p>
            <a:pPr marL="285750" lvl="1" indent="-285750">
              <a:buClr>
                <a:schemeClr val="tx2"/>
              </a:buClr>
              <a:buSzPct val="140000"/>
              <a:buFont typeface="Courier New" panose="02070309020205020404" pitchFamily="49" charset="0"/>
              <a:buChar char="o"/>
            </a:pPr>
            <a:r>
              <a:rPr lang="en-GB" sz="1400" dirty="0">
                <a:solidFill>
                  <a:srgbClr val="4D4D4D"/>
                </a:solidFill>
              </a:rPr>
              <a:t>How patients’ personal data is being protected under the GDPR is stated on the reverse side of the covering letter for mailings 1-3:</a:t>
            </a:r>
          </a:p>
          <a:p>
            <a:pPr marL="285750" indent="-285750">
              <a:spcAft>
                <a:spcPts val="5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8636ACB-C902-86CF-61B9-5F8FF22F97D0}"/>
              </a:ext>
            </a:extLst>
          </p:cNvPr>
          <p:cNvSpPr txBox="1"/>
          <p:nvPr/>
        </p:nvSpPr>
        <p:spPr>
          <a:xfrm>
            <a:off x="343131" y="2036703"/>
            <a:ext cx="5203824" cy="338554"/>
          </a:xfrm>
          <a:prstGeom prst="rect">
            <a:avLst/>
          </a:prstGeom>
          <a:noFill/>
        </p:spPr>
        <p:txBody>
          <a:bodyPr wrap="square" rtlCol="0">
            <a:spAutoFit/>
          </a:bodyPr>
          <a:lstStyle/>
          <a:p>
            <a:pPr algn="ctr"/>
            <a:r>
              <a:rPr lang="en-GB" sz="1600" b="1" dirty="0">
                <a:solidFill>
                  <a:schemeClr val="tx2"/>
                </a:solidFill>
                <a:latin typeface="Arial" panose="020B0604020202020204" pitchFamily="34" charset="0"/>
                <a:ea typeface="+mj-ea"/>
                <a:cs typeface="Arial" panose="020B0604020202020204" pitchFamily="34" charset="0"/>
              </a:rPr>
              <a:t>General data protection regulation (GDPR)</a:t>
            </a:r>
          </a:p>
        </p:txBody>
      </p:sp>
      <p:cxnSp>
        <p:nvCxnSpPr>
          <p:cNvPr id="7" name="Straight Connector 6">
            <a:extLst>
              <a:ext uri="{FF2B5EF4-FFF2-40B4-BE49-F238E27FC236}">
                <a16:creationId xmlns:a16="http://schemas.microsoft.com/office/drawing/2014/main" id="{5F325320-E6CC-5F17-46CA-872C7F963D05}"/>
              </a:ext>
            </a:extLst>
          </p:cNvPr>
          <p:cNvCxnSpPr/>
          <p:nvPr/>
        </p:nvCxnSpPr>
        <p:spPr>
          <a:xfrm>
            <a:off x="6067148" y="1487996"/>
            <a:ext cx="0" cy="4716462"/>
          </a:xfrm>
          <a:prstGeom prst="line">
            <a:avLst/>
          </a:prstGeom>
          <a:ln w="28575">
            <a:solidFill>
              <a:schemeClr val="tx2"/>
            </a:solidFill>
            <a:prstDash val="dash"/>
          </a:ln>
        </p:spPr>
        <p:style>
          <a:lnRef idx="2">
            <a:schemeClr val="accent1"/>
          </a:lnRef>
          <a:fillRef idx="0">
            <a:schemeClr val="accent1"/>
          </a:fillRef>
          <a:effectRef idx="1">
            <a:schemeClr val="accent1"/>
          </a:effectRef>
          <a:fontRef idx="minor">
            <a:schemeClr val="tx1"/>
          </a:fontRef>
        </p:style>
      </p:cxnSp>
      <p:sp>
        <p:nvSpPr>
          <p:cNvPr id="8" name="Rectangle: Rounded Corners 7">
            <a:extLst>
              <a:ext uri="{FF2B5EF4-FFF2-40B4-BE49-F238E27FC236}">
                <a16:creationId xmlns:a16="http://schemas.microsoft.com/office/drawing/2014/main" id="{F5EF54F8-5A0D-AEDB-68C4-5284F26A2F4A}"/>
              </a:ext>
            </a:extLst>
          </p:cNvPr>
          <p:cNvSpPr/>
          <p:nvPr/>
        </p:nvSpPr>
        <p:spPr>
          <a:xfrm>
            <a:off x="6498864" y="4938942"/>
            <a:ext cx="5049579" cy="941131"/>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Please note that patients do not have to actively consent to the sharing of their data, for the 2025 Adult Inpatient Survey.</a:t>
            </a:r>
          </a:p>
        </p:txBody>
      </p:sp>
      <p:sp>
        <p:nvSpPr>
          <p:cNvPr id="9" name="TextBox 8">
            <a:extLst>
              <a:ext uri="{FF2B5EF4-FFF2-40B4-BE49-F238E27FC236}">
                <a16:creationId xmlns:a16="http://schemas.microsoft.com/office/drawing/2014/main" id="{EF0A9060-203A-C4E7-F39F-61A9A809D7AF}"/>
              </a:ext>
            </a:extLst>
          </p:cNvPr>
          <p:cNvSpPr txBox="1"/>
          <p:nvPr/>
        </p:nvSpPr>
        <p:spPr>
          <a:xfrm>
            <a:off x="6337153" y="1487996"/>
            <a:ext cx="5167313" cy="338554"/>
          </a:xfrm>
          <a:prstGeom prst="rect">
            <a:avLst/>
          </a:prstGeom>
          <a:noFill/>
        </p:spPr>
        <p:txBody>
          <a:bodyPr wrap="square" rtlCol="0">
            <a:spAutoFit/>
          </a:bodyPr>
          <a:lstStyle/>
          <a:p>
            <a:pPr algn="ctr"/>
            <a:r>
              <a:rPr lang="en-GB" sz="1600" b="1" dirty="0">
                <a:solidFill>
                  <a:schemeClr val="tx2"/>
                </a:solidFill>
                <a:latin typeface="Arial" panose="020B0604020202020204" pitchFamily="34" charset="0"/>
                <a:ea typeface="+mj-ea"/>
                <a:cs typeface="Arial" panose="020B0604020202020204" pitchFamily="34" charset="0"/>
              </a:rPr>
              <a:t>National Data Opt-Out Programme</a:t>
            </a:r>
          </a:p>
        </p:txBody>
      </p:sp>
      <p:grpSp>
        <p:nvGrpSpPr>
          <p:cNvPr id="10" name="Group 9">
            <a:extLst>
              <a:ext uri="{FF2B5EF4-FFF2-40B4-BE49-F238E27FC236}">
                <a16:creationId xmlns:a16="http://schemas.microsoft.com/office/drawing/2014/main" id="{F9E32BF3-376C-2AFF-B9BF-A2C9E98E25F1}"/>
              </a:ext>
            </a:extLst>
          </p:cNvPr>
          <p:cNvGrpSpPr/>
          <p:nvPr/>
        </p:nvGrpSpPr>
        <p:grpSpPr>
          <a:xfrm>
            <a:off x="6498864" y="2036703"/>
            <a:ext cx="5049579" cy="1228944"/>
            <a:chOff x="6255866" y="2036703"/>
            <a:chExt cx="5049579" cy="1000041"/>
          </a:xfrm>
          <a:solidFill>
            <a:srgbClr val="8A2700"/>
          </a:solidFill>
        </p:grpSpPr>
        <p:sp>
          <p:nvSpPr>
            <p:cNvPr id="11" name="Rectangle: Rounded Corners 10">
              <a:extLst>
                <a:ext uri="{FF2B5EF4-FFF2-40B4-BE49-F238E27FC236}">
                  <a16:creationId xmlns:a16="http://schemas.microsoft.com/office/drawing/2014/main" id="{5B362041-A1D4-F599-C93C-B26BE65A19B1}"/>
                </a:ext>
              </a:extLst>
            </p:cNvPr>
            <p:cNvSpPr/>
            <p:nvPr/>
          </p:nvSpPr>
          <p:spPr>
            <a:xfrm>
              <a:off x="6255866" y="2036703"/>
              <a:ext cx="5049579" cy="630297"/>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latin typeface="Arial" panose="020B0604020202020204" pitchFamily="34" charset="0"/>
                  <a:cs typeface="Arial" panose="020B0604020202020204" pitchFamily="34" charset="0"/>
                </a:rPr>
                <a:t>NPSP has received exemption </a:t>
              </a:r>
              <a:r>
                <a:rPr lang="en-GB" sz="1200" dirty="0">
                  <a:latin typeface="Arial" panose="020B0604020202020204" pitchFamily="34" charset="0"/>
                  <a:cs typeface="Arial" panose="020B0604020202020204" pitchFamily="34" charset="0"/>
                </a:rPr>
                <a:t>from the National Data Opt-out Programme</a:t>
              </a:r>
              <a:r>
                <a:rPr lang="en-GB" sz="1600" dirty="0">
                  <a:latin typeface="Arial" panose="020B0604020202020204" pitchFamily="34" charset="0"/>
                  <a:cs typeface="Arial" panose="020B0604020202020204" pitchFamily="34" charset="0"/>
                </a:rPr>
                <a:t>.</a:t>
              </a:r>
            </a:p>
          </p:txBody>
        </p:sp>
        <p:sp>
          <p:nvSpPr>
            <p:cNvPr id="12" name="Arrow: Down 11">
              <a:extLst>
                <a:ext uri="{FF2B5EF4-FFF2-40B4-BE49-F238E27FC236}">
                  <a16:creationId xmlns:a16="http://schemas.microsoft.com/office/drawing/2014/main" id="{D76AEC95-7DF5-634B-2B64-78278DEFD67A}"/>
                </a:ext>
              </a:extLst>
            </p:cNvPr>
            <p:cNvSpPr/>
            <p:nvPr/>
          </p:nvSpPr>
          <p:spPr>
            <a:xfrm>
              <a:off x="8613972" y="2667000"/>
              <a:ext cx="333366" cy="369744"/>
            </a:xfrm>
            <a:prstGeom prst="down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Group 12">
            <a:extLst>
              <a:ext uri="{FF2B5EF4-FFF2-40B4-BE49-F238E27FC236}">
                <a16:creationId xmlns:a16="http://schemas.microsoft.com/office/drawing/2014/main" id="{AF5585F2-BCF6-DB02-102F-D68D597D9AB5}"/>
              </a:ext>
            </a:extLst>
          </p:cNvPr>
          <p:cNvGrpSpPr/>
          <p:nvPr/>
        </p:nvGrpSpPr>
        <p:grpSpPr>
          <a:xfrm>
            <a:off x="6498864" y="3266813"/>
            <a:ext cx="5049579" cy="1672129"/>
            <a:chOff x="6255866" y="3036744"/>
            <a:chExt cx="5049579" cy="1360678"/>
          </a:xfrm>
        </p:grpSpPr>
        <p:sp>
          <p:nvSpPr>
            <p:cNvPr id="14" name="Rectangle: Rounded Corners 13">
              <a:extLst>
                <a:ext uri="{FF2B5EF4-FFF2-40B4-BE49-F238E27FC236}">
                  <a16:creationId xmlns:a16="http://schemas.microsoft.com/office/drawing/2014/main" id="{DD29DFED-240A-C350-7158-DA583FF29040}"/>
                </a:ext>
              </a:extLst>
            </p:cNvPr>
            <p:cNvSpPr/>
            <p:nvPr/>
          </p:nvSpPr>
          <p:spPr>
            <a:xfrm>
              <a:off x="6255866" y="3036744"/>
              <a:ext cx="5049579" cy="989985"/>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We will continue to have separate opt-out mechanisms via the dissent posters that need to be displayed across all trusts.</a:t>
              </a:r>
            </a:p>
          </p:txBody>
        </p:sp>
        <p:sp>
          <p:nvSpPr>
            <p:cNvPr id="15" name="Arrow: Down 14">
              <a:extLst>
                <a:ext uri="{FF2B5EF4-FFF2-40B4-BE49-F238E27FC236}">
                  <a16:creationId xmlns:a16="http://schemas.microsoft.com/office/drawing/2014/main" id="{6F7EADA5-F2D9-CCD3-31F2-3E44D4C1ED45}"/>
                </a:ext>
              </a:extLst>
            </p:cNvPr>
            <p:cNvSpPr/>
            <p:nvPr/>
          </p:nvSpPr>
          <p:spPr>
            <a:xfrm>
              <a:off x="8576069" y="4027678"/>
              <a:ext cx="333366" cy="369744"/>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9" name="Picture 18">
            <a:extLst>
              <a:ext uri="{FF2B5EF4-FFF2-40B4-BE49-F238E27FC236}">
                <a16:creationId xmlns:a16="http://schemas.microsoft.com/office/drawing/2014/main" id="{7FC95478-30B9-0CFC-1DE3-0ECAEE72A2CD}"/>
              </a:ext>
            </a:extLst>
          </p:cNvPr>
          <p:cNvPicPr>
            <a:picLocks noChangeAspect="1"/>
          </p:cNvPicPr>
          <p:nvPr/>
        </p:nvPicPr>
        <p:blipFill>
          <a:blip r:embed="rId2"/>
          <a:stretch>
            <a:fillRect/>
          </a:stretch>
        </p:blipFill>
        <p:spPr>
          <a:xfrm>
            <a:off x="792963" y="3429000"/>
            <a:ext cx="4782758" cy="1583073"/>
          </a:xfrm>
          <a:prstGeom prst="rect">
            <a:avLst/>
          </a:prstGeom>
        </p:spPr>
      </p:pic>
    </p:spTree>
    <p:extLst>
      <p:ext uri="{BB962C8B-B14F-4D97-AF65-F5344CB8AC3E}">
        <p14:creationId xmlns:p14="http://schemas.microsoft.com/office/powerpoint/2010/main" val="1590801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171D-4F3F-622B-FA93-2566478A0C53}"/>
              </a:ext>
            </a:extLst>
          </p:cNvPr>
          <p:cNvSpPr>
            <a:spLocks noGrp="1"/>
          </p:cNvSpPr>
          <p:nvPr>
            <p:ph type="title"/>
          </p:nvPr>
        </p:nvSpPr>
        <p:spPr/>
        <p:txBody>
          <a:bodyPr/>
          <a:lstStyle/>
          <a:p>
            <a:r>
              <a:rPr lang="en-GB" dirty="0"/>
              <a:t>Section 251 requirements</a:t>
            </a:r>
          </a:p>
        </p:txBody>
      </p:sp>
      <p:sp>
        <p:nvSpPr>
          <p:cNvPr id="4" name="Content Placeholder 1">
            <a:extLst>
              <a:ext uri="{FF2B5EF4-FFF2-40B4-BE49-F238E27FC236}">
                <a16:creationId xmlns:a16="http://schemas.microsoft.com/office/drawing/2014/main" id="{A29E25E7-7A27-AB80-96AF-3865A0476AC1}"/>
              </a:ext>
            </a:extLst>
          </p:cNvPr>
          <p:cNvSpPr>
            <a:spLocks noGrp="1"/>
          </p:cNvSpPr>
          <p:nvPr>
            <p:ph idx="1"/>
          </p:nvPr>
        </p:nvSpPr>
        <p:spPr>
          <a:xfrm>
            <a:off x="516834" y="1271246"/>
            <a:ext cx="11156053" cy="2677668"/>
          </a:xfrm>
        </p:spPr>
        <p:txBody>
          <a:bodyPr/>
          <a:lstStyle/>
          <a:p>
            <a:pPr lvl="1"/>
            <a:r>
              <a:rPr lang="en-GB" sz="1400" dirty="0">
                <a:solidFill>
                  <a:srgbClr val="4D4D4D"/>
                </a:solidFill>
              </a:rPr>
              <a:t>We ask that you publicise the survey both internally and externally to ensure patients are aware of the survey and can opt-out should they wish. </a:t>
            </a:r>
          </a:p>
          <a:p>
            <a:pPr lvl="2"/>
            <a:r>
              <a:rPr lang="en-GB" sz="1400" dirty="0">
                <a:solidFill>
                  <a:srgbClr val="4D4D4D"/>
                </a:solidFill>
              </a:rPr>
              <a:t>Publicity materials (press release template, social media cards, website banner) will be available to download for use on the </a:t>
            </a:r>
            <a:r>
              <a:rPr lang="en-GB" sz="1400" dirty="0">
                <a:solidFill>
                  <a:srgbClr val="4D4D4D"/>
                </a:solidFill>
                <a:hlinkClick r:id="rId2"/>
              </a:rPr>
              <a:t>NHS patient surveys website</a:t>
            </a:r>
            <a:r>
              <a:rPr lang="en-GB" sz="1400" dirty="0">
                <a:solidFill>
                  <a:srgbClr val="4D4D4D"/>
                </a:solidFill>
              </a:rPr>
              <a:t>. </a:t>
            </a:r>
          </a:p>
          <a:p>
            <a:pPr marL="341100" lvl="2" indent="0">
              <a:buNone/>
            </a:pPr>
            <a:endParaRPr lang="en-GB" sz="1400" dirty="0">
              <a:solidFill>
                <a:srgbClr val="4D4D4D"/>
              </a:solidFill>
            </a:endParaRPr>
          </a:p>
          <a:p>
            <a:pPr lvl="1"/>
            <a:r>
              <a:rPr lang="en-GB" sz="1400" b="1" dirty="0">
                <a:solidFill>
                  <a:srgbClr val="4D4D4D"/>
                </a:solidFill>
              </a:rPr>
              <a:t>Dissent posters are also now available</a:t>
            </a:r>
            <a:r>
              <a:rPr lang="en-GB" sz="1400" dirty="0">
                <a:solidFill>
                  <a:srgbClr val="4D4D4D"/>
                </a:solidFill>
              </a:rPr>
              <a:t> in the following languages on the NHS patient surveys website: </a:t>
            </a:r>
          </a:p>
          <a:p>
            <a:pPr lvl="3"/>
            <a:r>
              <a:rPr lang="en-GB" sz="1400" dirty="0">
                <a:latin typeface="Arial" panose="020B0604020202020204" pitchFamily="34" charset="0"/>
              </a:rPr>
              <a:t>Arabic, Bengali, Bulgarian, Dari, Farsi / Pashto, French, Gujarati, Indian Punjabi, Italian, Kurdish Sorani, Lithuanian, Nepali, Polish, Portuguese, Romanian, Russian, Simplified Chinese, Somali, Spanish, Tamil, Traditional Chinese, Turkish, Ukrainian, Urdu.</a:t>
            </a:r>
          </a:p>
          <a:p>
            <a:pPr lvl="3"/>
            <a:r>
              <a:rPr lang="en-GB" sz="1400" dirty="0">
                <a:solidFill>
                  <a:srgbClr val="4D4D4D"/>
                </a:solidFill>
              </a:rPr>
              <a:t>These also provide patients with the opportunity to opt out of the survey, should they wish to do so. </a:t>
            </a:r>
          </a:p>
          <a:p>
            <a:pPr lvl="3"/>
            <a:r>
              <a:rPr lang="en-GB" sz="1400" dirty="0">
                <a:solidFill>
                  <a:srgbClr val="4D4D4D"/>
                </a:solidFill>
              </a:rPr>
              <a:t>Dissent posters </a:t>
            </a:r>
            <a:r>
              <a:rPr lang="en-GB" sz="1400" b="1" dirty="0">
                <a:solidFill>
                  <a:srgbClr val="4D4D4D"/>
                </a:solidFill>
              </a:rPr>
              <a:t>MUST</a:t>
            </a:r>
            <a:r>
              <a:rPr lang="en-GB" sz="1400" dirty="0">
                <a:solidFill>
                  <a:srgbClr val="4D4D4D"/>
                </a:solidFill>
              </a:rPr>
              <a:t> be displayed in all trusts for the duration of November 2025 to comply with Section 251 requirements. </a:t>
            </a:r>
          </a:p>
          <a:p>
            <a:pPr lvl="1"/>
            <a:endParaRPr lang="en-US" sz="1400" dirty="0"/>
          </a:p>
          <a:p>
            <a:pPr lvl="1"/>
            <a:r>
              <a:rPr lang="en-US" sz="1400" dirty="0"/>
              <a:t>Ensure an accurate log of patients who have dissented from taking part in the survey is kept.</a:t>
            </a:r>
          </a:p>
          <a:p>
            <a:pPr marL="0" lvl="1" indent="0">
              <a:spcBef>
                <a:spcPts val="200"/>
              </a:spcBef>
              <a:buNone/>
            </a:pPr>
            <a:endParaRPr lang="en-US" sz="1400" dirty="0"/>
          </a:p>
          <a:p>
            <a:pPr lvl="1">
              <a:spcBef>
                <a:spcPts val="0"/>
              </a:spcBef>
            </a:pPr>
            <a:r>
              <a:rPr lang="en-US" sz="1400" dirty="0"/>
              <a:t>Ensure the total number of eligible patients who have dissented from the sharing of their details for any purpose other than their clinical care or who have dissented from taking part in the survey specifically are recorded in your Sample Declaration Form and are excluded from your sample.</a:t>
            </a:r>
          </a:p>
          <a:p>
            <a:pPr marL="341100" lvl="2" indent="0">
              <a:buNone/>
            </a:pPr>
            <a:endParaRPr lang="en-US" sz="1200" dirty="0"/>
          </a:p>
          <a:p>
            <a:pPr lvl="4"/>
            <a:endParaRPr lang="en-US" sz="1200" dirty="0"/>
          </a:p>
          <a:p>
            <a:pPr marL="989100" lvl="4" indent="0">
              <a:buNone/>
            </a:pPr>
            <a:endParaRPr lang="en-GB" sz="1200" dirty="0"/>
          </a:p>
          <a:p>
            <a:endParaRPr lang="en-GB" sz="1200" dirty="0"/>
          </a:p>
        </p:txBody>
      </p:sp>
    </p:spTree>
    <p:extLst>
      <p:ext uri="{BB962C8B-B14F-4D97-AF65-F5344CB8AC3E}">
        <p14:creationId xmlns:p14="http://schemas.microsoft.com/office/powerpoint/2010/main" val="2353938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B4FB-EA35-9739-AD86-50A5D0C80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2BB36-C5F5-FBE7-158F-131F894AA95E}"/>
              </a:ext>
            </a:extLst>
          </p:cNvPr>
          <p:cNvSpPr>
            <a:spLocks noGrp="1"/>
          </p:cNvSpPr>
          <p:nvPr>
            <p:ph type="title"/>
          </p:nvPr>
        </p:nvSpPr>
        <p:spPr/>
        <p:txBody>
          <a:bodyPr/>
          <a:lstStyle/>
          <a:p>
            <a:r>
              <a:rPr lang="en-GB" dirty="0"/>
              <a:t>Demographic Batch Service (DBS) checks</a:t>
            </a:r>
          </a:p>
        </p:txBody>
      </p:sp>
    </p:spTree>
    <p:extLst>
      <p:ext uri="{BB962C8B-B14F-4D97-AF65-F5344CB8AC3E}">
        <p14:creationId xmlns:p14="http://schemas.microsoft.com/office/powerpoint/2010/main" val="273790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16317-5818-54C4-E7CB-2B7A41181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32321-ADD9-32C0-287F-14996FF395B4}"/>
              </a:ext>
            </a:extLst>
          </p:cNvPr>
          <p:cNvSpPr>
            <a:spLocks noGrp="1"/>
          </p:cNvSpPr>
          <p:nvPr>
            <p:ph type="title"/>
          </p:nvPr>
        </p:nvSpPr>
        <p:spPr/>
        <p:txBody>
          <a:bodyPr/>
          <a:lstStyle/>
          <a:p>
            <a:r>
              <a:rPr lang="en-GB" dirty="0"/>
              <a:t>DBS checks</a:t>
            </a:r>
          </a:p>
        </p:txBody>
      </p:sp>
      <p:sp>
        <p:nvSpPr>
          <p:cNvPr id="4" name="Content Placeholder 2">
            <a:extLst>
              <a:ext uri="{FF2B5EF4-FFF2-40B4-BE49-F238E27FC236}">
                <a16:creationId xmlns:a16="http://schemas.microsoft.com/office/drawing/2014/main" id="{FD9B2BD0-CB5F-76CE-7ED2-6548A8A58150}"/>
              </a:ext>
            </a:extLst>
          </p:cNvPr>
          <p:cNvSpPr txBox="1">
            <a:spLocks/>
          </p:cNvSpPr>
          <p:nvPr/>
        </p:nvSpPr>
        <p:spPr>
          <a:xfrm>
            <a:off x="516835" y="1271245"/>
            <a:ext cx="6626916" cy="4186580"/>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dirty="0"/>
              <a:t>A minor amend has been made to the process of conducting DBS and local checks for the 2025 Adult Inpatient Survey.</a:t>
            </a:r>
          </a:p>
          <a:p>
            <a:pPr lvl="1">
              <a:spcBef>
                <a:spcPts val="400"/>
              </a:spcBef>
            </a:pPr>
            <a:endParaRPr lang="en-GB" sz="100" dirty="0"/>
          </a:p>
          <a:p>
            <a:pPr lvl="1"/>
            <a:r>
              <a:rPr lang="en-GB" sz="1200" b="1" dirty="0"/>
              <a:t>What has changed:</a:t>
            </a:r>
          </a:p>
          <a:p>
            <a:pPr lvl="2"/>
            <a:r>
              <a:rPr lang="en-GB" sz="1200" dirty="0"/>
              <a:t>DBS </a:t>
            </a:r>
            <a:r>
              <a:rPr lang="en-GB" sz="1200" b="1" dirty="0"/>
              <a:t>and</a:t>
            </a:r>
            <a:r>
              <a:rPr lang="en-GB" sz="1200" dirty="0"/>
              <a:t> local checks were previously required if it had been more than 2 weeks (10 working days) between the time of the sample being drawn and the first mailing. This has now been adjusted to offer greater flexibility to trusts and contractors. </a:t>
            </a:r>
          </a:p>
          <a:p>
            <a:pPr lvl="2"/>
            <a:r>
              <a:rPr lang="en-GB" sz="1200" dirty="0"/>
              <a:t>Going forwards, trusts will have the choice </a:t>
            </a:r>
            <a:r>
              <a:rPr lang="en-GB" sz="1200" b="1" dirty="0"/>
              <a:t>to conduct a DBS check and / or a local check</a:t>
            </a:r>
            <a:r>
              <a:rPr lang="en-GB" sz="1200" dirty="0"/>
              <a:t> if it has been more than 2 weeks between the time of the sample being drawn and the first mailing being sent. One of these checks MUST be done but both are not necessary. </a:t>
            </a:r>
          </a:p>
          <a:p>
            <a:pPr lvl="2"/>
            <a:r>
              <a:rPr lang="en-GB" sz="1200" dirty="0"/>
              <a:t>Trusts and contractors will need to discuss and agree which checks will be conducted (both or just one) and who will be responsible for conducting the checks.</a:t>
            </a:r>
          </a:p>
          <a:p>
            <a:pPr lvl="1"/>
            <a:r>
              <a:rPr lang="en-GB" sz="1200" b="1" dirty="0"/>
              <a:t>What remains the same:</a:t>
            </a:r>
          </a:p>
          <a:p>
            <a:pPr lvl="2"/>
            <a:r>
              <a:rPr lang="en-GB" sz="1200" dirty="0"/>
              <a:t>First checks are completed when the initial samples are drawn by the trusts. </a:t>
            </a:r>
            <a:r>
              <a:rPr lang="en-GB" sz="1200" b="1" u="sng" dirty="0"/>
              <a:t>Trusts</a:t>
            </a:r>
            <a:r>
              <a:rPr lang="en-GB" sz="1200" dirty="0"/>
              <a:t> must conduct both a DBS check </a:t>
            </a:r>
            <a:r>
              <a:rPr lang="en-GB" sz="1200" b="1" u="sng" dirty="0"/>
              <a:t>AND</a:t>
            </a:r>
            <a:r>
              <a:rPr lang="en-GB" sz="1200" dirty="0"/>
              <a:t> a local check on the initial sample of 1,350 patients. </a:t>
            </a:r>
          </a:p>
          <a:p>
            <a:pPr lvl="2"/>
            <a:r>
              <a:rPr lang="en-GB" sz="1200" dirty="0"/>
              <a:t>After first checks, and upon agreement with the trust, contractors can conduct DBS checks on trusts’ behalf; this includes DBS checks prior to the first mailing and in between each mailing. </a:t>
            </a:r>
          </a:p>
          <a:p>
            <a:pPr lvl="2"/>
            <a:r>
              <a:rPr lang="en-GB" sz="1200" dirty="0"/>
              <a:t>DBS and / or local checks must be run prior to the second mailing and third mailing to avoid sending reminders to patients who have died in between mailings. </a:t>
            </a:r>
          </a:p>
          <a:p>
            <a:pPr lvl="2"/>
            <a:endParaRPr lang="en-GB" sz="1200" dirty="0"/>
          </a:p>
          <a:p>
            <a:pPr lvl="1"/>
            <a:endParaRPr lang="en-GB" sz="1200" dirty="0"/>
          </a:p>
          <a:p>
            <a:pPr lvl="2"/>
            <a:endParaRPr lang="en-GB" sz="1200" b="1" dirty="0"/>
          </a:p>
          <a:p>
            <a:endParaRPr lang="en-GB" sz="1600" dirty="0"/>
          </a:p>
        </p:txBody>
      </p:sp>
      <p:grpSp>
        <p:nvGrpSpPr>
          <p:cNvPr id="13" name="Group 12">
            <a:extLst>
              <a:ext uri="{FF2B5EF4-FFF2-40B4-BE49-F238E27FC236}">
                <a16:creationId xmlns:a16="http://schemas.microsoft.com/office/drawing/2014/main" id="{155C3C43-D161-0754-15E5-D12D69ED7715}"/>
              </a:ext>
            </a:extLst>
          </p:cNvPr>
          <p:cNvGrpSpPr/>
          <p:nvPr/>
        </p:nvGrpSpPr>
        <p:grpSpPr>
          <a:xfrm>
            <a:off x="7971502" y="1390650"/>
            <a:ext cx="2476500" cy="4942603"/>
            <a:chOff x="8229599" y="1390650"/>
            <a:chExt cx="2476500" cy="4942603"/>
          </a:xfrm>
        </p:grpSpPr>
        <p:sp>
          <p:nvSpPr>
            <p:cNvPr id="6" name="Rectangle 5">
              <a:extLst>
                <a:ext uri="{FF2B5EF4-FFF2-40B4-BE49-F238E27FC236}">
                  <a16:creationId xmlns:a16="http://schemas.microsoft.com/office/drawing/2014/main" id="{B8C6C56D-38C9-15CC-D1A7-4989AC2EB5E0}"/>
                </a:ext>
              </a:extLst>
            </p:cNvPr>
            <p:cNvSpPr/>
            <p:nvPr/>
          </p:nvSpPr>
          <p:spPr>
            <a:xfrm>
              <a:off x="8229599" y="1390650"/>
              <a:ext cx="2476500" cy="790575"/>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rPr>
                <a:t>Drawing sample</a:t>
              </a:r>
            </a:p>
            <a:p>
              <a:pPr marL="285750" indent="-285750">
                <a:buFont typeface="Courier New" panose="02070309020205020404" pitchFamily="49" charset="0"/>
                <a:buChar char="o"/>
              </a:pPr>
              <a:r>
                <a:rPr lang="en-GB" sz="1200" dirty="0">
                  <a:solidFill>
                    <a:schemeClr val="tx1"/>
                  </a:solidFill>
                </a:rPr>
                <a:t>DBS check required</a:t>
              </a:r>
            </a:p>
            <a:p>
              <a:pPr marL="285750" indent="-285750">
                <a:buFont typeface="Courier New" panose="02070309020205020404" pitchFamily="49" charset="0"/>
                <a:buChar char="o"/>
              </a:pPr>
              <a:r>
                <a:rPr lang="en-GB" sz="1200" dirty="0">
                  <a:solidFill>
                    <a:schemeClr val="tx1"/>
                  </a:solidFill>
                </a:rPr>
                <a:t>Local check required</a:t>
              </a:r>
            </a:p>
          </p:txBody>
        </p:sp>
        <p:sp>
          <p:nvSpPr>
            <p:cNvPr id="7" name="Rectangle 6">
              <a:extLst>
                <a:ext uri="{FF2B5EF4-FFF2-40B4-BE49-F238E27FC236}">
                  <a16:creationId xmlns:a16="http://schemas.microsoft.com/office/drawing/2014/main" id="{C84FE260-7358-E67E-5E26-DFC8D2F2867A}"/>
                </a:ext>
              </a:extLst>
            </p:cNvPr>
            <p:cNvSpPr/>
            <p:nvPr/>
          </p:nvSpPr>
          <p:spPr>
            <a:xfrm>
              <a:off x="8229599" y="2573960"/>
              <a:ext cx="2476500" cy="1392673"/>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rPr>
                <a:t>Mailing 1</a:t>
              </a:r>
            </a:p>
            <a:p>
              <a:pPr algn="ctr"/>
              <a:r>
                <a:rPr lang="en-GB" sz="1100" b="1" dirty="0">
                  <a:solidFill>
                    <a:schemeClr val="tx1"/>
                  </a:solidFill>
                </a:rPr>
                <a:t>If &gt;2 weeks has passed since first checks made:</a:t>
              </a:r>
            </a:p>
            <a:p>
              <a:pPr algn="ctr"/>
              <a:endParaRPr lang="en-GB" sz="1100" dirty="0">
                <a:solidFill>
                  <a:schemeClr val="tx1"/>
                </a:solidFill>
              </a:endParaRPr>
            </a:p>
            <a:p>
              <a:pPr marL="285750" indent="-285750">
                <a:buFont typeface="Courier New" panose="02070309020205020404" pitchFamily="49" charset="0"/>
                <a:buChar char="o"/>
              </a:pPr>
              <a:r>
                <a:rPr lang="en-GB" sz="1200" dirty="0">
                  <a:solidFill>
                    <a:schemeClr val="tx1"/>
                  </a:solidFill>
                </a:rPr>
                <a:t>DBS check and / or local check</a:t>
              </a:r>
            </a:p>
          </p:txBody>
        </p:sp>
        <p:sp>
          <p:nvSpPr>
            <p:cNvPr id="8" name="Arrow: Down 7">
              <a:extLst>
                <a:ext uri="{FF2B5EF4-FFF2-40B4-BE49-F238E27FC236}">
                  <a16:creationId xmlns:a16="http://schemas.microsoft.com/office/drawing/2014/main" id="{BB3F7AF4-549B-5D62-F3C4-91AB4945E56B}"/>
                </a:ext>
              </a:extLst>
            </p:cNvPr>
            <p:cNvSpPr/>
            <p:nvPr/>
          </p:nvSpPr>
          <p:spPr>
            <a:xfrm>
              <a:off x="9375627" y="2191855"/>
              <a:ext cx="184002" cy="371475"/>
            </a:xfrm>
            <a:prstGeom prst="downArrow">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14DFC63-B7DD-649C-E404-7605A80108CE}"/>
                </a:ext>
              </a:extLst>
            </p:cNvPr>
            <p:cNvSpPr/>
            <p:nvPr/>
          </p:nvSpPr>
          <p:spPr>
            <a:xfrm>
              <a:off x="8229599" y="4359368"/>
              <a:ext cx="2476500" cy="790575"/>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rPr>
                <a:t>Mailing 2</a:t>
              </a:r>
            </a:p>
            <a:p>
              <a:pPr marL="285750" indent="-285750">
                <a:buFont typeface="Courier New" panose="02070309020205020404" pitchFamily="49" charset="0"/>
                <a:buChar char="o"/>
              </a:pPr>
              <a:r>
                <a:rPr lang="en-GB" sz="1200" dirty="0">
                  <a:solidFill>
                    <a:schemeClr val="tx1"/>
                  </a:solidFill>
                </a:rPr>
                <a:t>DBS check and / or local check</a:t>
              </a:r>
            </a:p>
          </p:txBody>
        </p:sp>
        <p:sp>
          <p:nvSpPr>
            <p:cNvPr id="10" name="Arrow: Down 9">
              <a:extLst>
                <a:ext uri="{FF2B5EF4-FFF2-40B4-BE49-F238E27FC236}">
                  <a16:creationId xmlns:a16="http://schemas.microsoft.com/office/drawing/2014/main" id="{50A4AE9F-DBB3-35BC-183E-973BC12C016E}"/>
                </a:ext>
              </a:extLst>
            </p:cNvPr>
            <p:cNvSpPr/>
            <p:nvPr/>
          </p:nvSpPr>
          <p:spPr>
            <a:xfrm>
              <a:off x="9375627" y="5160573"/>
              <a:ext cx="184002" cy="371475"/>
            </a:xfrm>
            <a:prstGeom prst="downArrow">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50E5B08D-C3A1-68BC-52C8-B6AEC8EA3D30}"/>
                </a:ext>
              </a:extLst>
            </p:cNvPr>
            <p:cNvSpPr/>
            <p:nvPr/>
          </p:nvSpPr>
          <p:spPr>
            <a:xfrm>
              <a:off x="9375627" y="3977263"/>
              <a:ext cx="184002" cy="371475"/>
            </a:xfrm>
            <a:prstGeom prst="downArrow">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9B9233B-3D66-4049-9C95-3431B6AB2E5A}"/>
                </a:ext>
              </a:extLst>
            </p:cNvPr>
            <p:cNvSpPr/>
            <p:nvPr/>
          </p:nvSpPr>
          <p:spPr>
            <a:xfrm>
              <a:off x="8229599" y="5542678"/>
              <a:ext cx="2476500" cy="790575"/>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rPr>
                <a:t>Mailing 3</a:t>
              </a:r>
            </a:p>
            <a:p>
              <a:pPr marL="285750" indent="-285750">
                <a:buFont typeface="Courier New" panose="02070309020205020404" pitchFamily="49" charset="0"/>
                <a:buChar char="o"/>
              </a:pPr>
              <a:r>
                <a:rPr lang="en-GB" sz="1200" dirty="0">
                  <a:solidFill>
                    <a:schemeClr val="tx1"/>
                  </a:solidFill>
                </a:rPr>
                <a:t>DBS check and / or local check</a:t>
              </a:r>
            </a:p>
          </p:txBody>
        </p:sp>
      </p:grpSp>
    </p:spTree>
    <p:extLst>
      <p:ext uri="{BB962C8B-B14F-4D97-AF65-F5344CB8AC3E}">
        <p14:creationId xmlns:p14="http://schemas.microsoft.com/office/powerpoint/2010/main" val="883807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D0876-5D83-2D9C-2562-F7D5DAB14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88EAE-24F9-F638-C0A8-A1BDC6625AA0}"/>
              </a:ext>
            </a:extLst>
          </p:cNvPr>
          <p:cNvSpPr>
            <a:spLocks noGrp="1"/>
          </p:cNvSpPr>
          <p:nvPr>
            <p:ph type="title"/>
          </p:nvPr>
        </p:nvSpPr>
        <p:spPr/>
        <p:txBody>
          <a:bodyPr/>
          <a:lstStyle/>
          <a:p>
            <a:r>
              <a:rPr lang="en-GB" dirty="0"/>
              <a:t>Instruction manuals</a:t>
            </a:r>
          </a:p>
        </p:txBody>
      </p:sp>
    </p:spTree>
    <p:extLst>
      <p:ext uri="{BB962C8B-B14F-4D97-AF65-F5344CB8AC3E}">
        <p14:creationId xmlns:p14="http://schemas.microsoft.com/office/powerpoint/2010/main" val="330269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9975F-D14E-CFC7-C328-7F082733A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575B8-BB31-26D2-46AE-80D0BA2388B2}"/>
              </a:ext>
            </a:extLst>
          </p:cNvPr>
          <p:cNvSpPr>
            <a:spLocks noGrp="1"/>
          </p:cNvSpPr>
          <p:nvPr>
            <p:ph type="title"/>
          </p:nvPr>
        </p:nvSpPr>
        <p:spPr/>
        <p:txBody>
          <a:bodyPr/>
          <a:lstStyle/>
          <a:p>
            <a:r>
              <a:rPr lang="en-GB" dirty="0"/>
              <a:t>Survey Handbook</a:t>
            </a:r>
          </a:p>
        </p:txBody>
      </p:sp>
      <p:sp>
        <p:nvSpPr>
          <p:cNvPr id="6" name="Content Placeholder 1">
            <a:extLst>
              <a:ext uri="{FF2B5EF4-FFF2-40B4-BE49-F238E27FC236}">
                <a16:creationId xmlns:a16="http://schemas.microsoft.com/office/drawing/2014/main" id="{76CE5B29-8F27-08A1-A779-EFE1EB729174}"/>
              </a:ext>
            </a:extLst>
          </p:cNvPr>
          <p:cNvSpPr>
            <a:spLocks noGrp="1"/>
          </p:cNvSpPr>
          <p:nvPr>
            <p:ph idx="1"/>
          </p:nvPr>
        </p:nvSpPr>
        <p:spPr>
          <a:xfrm>
            <a:off x="516834" y="1271245"/>
            <a:ext cx="6993575" cy="3859105"/>
          </a:xfrm>
        </p:spPr>
        <p:txBody>
          <a:bodyPr/>
          <a:lstStyle/>
          <a:p>
            <a:pPr marL="285750" indent="-285750">
              <a:buClr>
                <a:schemeClr val="tx2"/>
              </a:buClr>
              <a:buFont typeface="Courier New" panose="02070309020205020404" pitchFamily="49" charset="0"/>
              <a:buChar char="o"/>
            </a:pPr>
            <a:r>
              <a:rPr lang="en-GB" sz="1400" b="1" dirty="0">
                <a:solidFill>
                  <a:schemeClr val="tx2"/>
                </a:solidFill>
                <a:latin typeface="Arial" panose="020B0604020202020204" pitchFamily="34" charset="0"/>
                <a:cs typeface="Arial" panose="020B0604020202020204" pitchFamily="34" charset="0"/>
              </a:rPr>
              <a:t>For survey leads:</a:t>
            </a:r>
          </a:p>
          <a:p>
            <a:pPr marR="0" lvl="2" fontAlgn="auto">
              <a:spcAft>
                <a:spcPts val="0"/>
              </a:spcAft>
              <a:buClr>
                <a:srgbClr val="007B4E"/>
              </a:buClr>
              <a:tabLst/>
              <a:defRPr/>
            </a:pPr>
            <a:r>
              <a:rPr lang="en-US" sz="1400" dirty="0"/>
              <a:t>Document outlining step-by-step process for preparing and running the survey.</a:t>
            </a:r>
          </a:p>
          <a:p>
            <a:pPr marR="0" lvl="2" fontAlgn="auto">
              <a:spcAft>
                <a:spcPts val="0"/>
              </a:spcAft>
              <a:buClr>
                <a:srgbClr val="007B4E"/>
              </a:buClr>
              <a:tabLst/>
              <a:defRPr/>
            </a:pPr>
            <a:r>
              <a:rPr lang="en-US" sz="1400" dirty="0"/>
              <a:t>It is a key summary document that links to all other relevant information regarding the survey handbook.</a:t>
            </a:r>
            <a:endParaRPr lang="en-GB" sz="1400" dirty="0"/>
          </a:p>
          <a:p>
            <a:pPr marL="285750" indent="-285750">
              <a:buClr>
                <a:schemeClr val="tx2"/>
              </a:buClr>
              <a:buFont typeface="Courier New" panose="02070309020205020404" pitchFamily="49" charset="0"/>
              <a:buChar char="o"/>
            </a:pPr>
            <a:r>
              <a:rPr lang="en-GB" sz="1400" b="1" dirty="0">
                <a:solidFill>
                  <a:schemeClr val="tx2"/>
                </a:solidFill>
                <a:latin typeface="Arial" panose="020B0604020202020204" pitchFamily="34" charset="0"/>
                <a:cs typeface="Arial" panose="020B0604020202020204" pitchFamily="34" charset="0"/>
              </a:rPr>
              <a:t>Includes:</a:t>
            </a:r>
          </a:p>
          <a:p>
            <a:pPr lvl="2">
              <a:buClr>
                <a:srgbClr val="007B4E"/>
              </a:buClr>
              <a:defRPr/>
            </a:pPr>
            <a:r>
              <a:rPr lang="en-US" sz="1400" dirty="0"/>
              <a:t>What’s new for the 2025 Adult Inpatient Survey (including updated specifications for the online survey tool).</a:t>
            </a:r>
          </a:p>
          <a:p>
            <a:pPr lvl="2">
              <a:buClr>
                <a:srgbClr val="007B4E"/>
              </a:buClr>
              <a:defRPr/>
            </a:pPr>
            <a:r>
              <a:rPr lang="en-US" sz="1400" dirty="0"/>
              <a:t>Tips on managing and implementing the survey.</a:t>
            </a:r>
          </a:p>
          <a:p>
            <a:pPr lvl="2">
              <a:buClr>
                <a:srgbClr val="007B4E"/>
              </a:buClr>
              <a:defRPr/>
            </a:pPr>
            <a:r>
              <a:rPr lang="en-US" sz="1400" dirty="0"/>
              <a:t>Key dates: top level.</a:t>
            </a:r>
          </a:p>
          <a:p>
            <a:pPr lvl="2">
              <a:buClr>
                <a:srgbClr val="007B4E"/>
              </a:buClr>
              <a:defRPr/>
            </a:pPr>
            <a:r>
              <a:rPr lang="en-US" sz="1400" dirty="0"/>
              <a:t>Highlights on key information e.g. Section 251.</a:t>
            </a:r>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endParaRPr lang="en-GB" sz="1600" b="1" dirty="0">
              <a:solidFill>
                <a:srgbClr val="4A4A49"/>
              </a:solidFill>
              <a:latin typeface="Arial" panose="020B0604020202020204" pitchFamily="34" charset="0"/>
              <a:cs typeface="Arial" panose="020B0604020202020204" pitchFamily="34" charset="0"/>
            </a:endParaRPr>
          </a:p>
          <a:p>
            <a:pPr lvl="4"/>
            <a:endParaRPr lang="en-GB" sz="1600" dirty="0"/>
          </a:p>
          <a:p>
            <a:endParaRPr lang="en-GB" sz="1600" dirty="0"/>
          </a:p>
        </p:txBody>
      </p:sp>
      <p:sp>
        <p:nvSpPr>
          <p:cNvPr id="7" name="Rectangle 6">
            <a:extLst>
              <a:ext uri="{FF2B5EF4-FFF2-40B4-BE49-F238E27FC236}">
                <a16:creationId xmlns:a16="http://schemas.microsoft.com/office/drawing/2014/main" id="{3AD7A078-016E-5D2F-7A71-E7A50A360634}"/>
              </a:ext>
            </a:extLst>
          </p:cNvPr>
          <p:cNvSpPr/>
          <p:nvPr/>
        </p:nvSpPr>
        <p:spPr>
          <a:xfrm>
            <a:off x="2515310" y="5711678"/>
            <a:ext cx="7462169" cy="521351"/>
          </a:xfrm>
          <a:prstGeom prst="rect">
            <a:avLst/>
          </a:prstGeom>
          <a:solidFill>
            <a:srgbClr val="007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700" dirty="0">
                <a:solidFill>
                  <a:schemeClr val="bg1"/>
                </a:solidFill>
                <a:latin typeface="Arial" panose="020B0604020202020204" pitchFamily="34" charset="0"/>
                <a:cs typeface="Arial" panose="020B0604020202020204" pitchFamily="34" charset="0"/>
              </a:rPr>
              <a:t>This is available for download from the </a:t>
            </a:r>
            <a:r>
              <a:rPr lang="en-GB" sz="17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 patient surveys website</a:t>
            </a:r>
            <a:r>
              <a:rPr lang="en-GB" sz="1700" dirty="0">
                <a:solidFill>
                  <a:schemeClr val="bg1"/>
                </a:solidFill>
                <a:latin typeface="Arial" panose="020B0604020202020204" pitchFamily="34" charset="0"/>
                <a:cs typeface="Arial" panose="020B0604020202020204" pitchFamily="34" charset="0"/>
              </a:rPr>
              <a:t>. </a:t>
            </a:r>
          </a:p>
        </p:txBody>
      </p:sp>
      <p:grpSp>
        <p:nvGrpSpPr>
          <p:cNvPr id="18" name="Group 17">
            <a:extLst>
              <a:ext uri="{FF2B5EF4-FFF2-40B4-BE49-F238E27FC236}">
                <a16:creationId xmlns:a16="http://schemas.microsoft.com/office/drawing/2014/main" id="{DF2C9C23-EB25-E81D-79BF-56A35B8BD477}"/>
              </a:ext>
            </a:extLst>
          </p:cNvPr>
          <p:cNvGrpSpPr/>
          <p:nvPr/>
        </p:nvGrpSpPr>
        <p:grpSpPr>
          <a:xfrm>
            <a:off x="1540689" y="5217555"/>
            <a:ext cx="1742800" cy="1509600"/>
            <a:chOff x="1540689" y="5217555"/>
            <a:chExt cx="1742800" cy="1509600"/>
          </a:xfrm>
        </p:grpSpPr>
        <p:grpSp>
          <p:nvGrpSpPr>
            <p:cNvPr id="8" name="Google Shape;662;p26">
              <a:extLst>
                <a:ext uri="{FF2B5EF4-FFF2-40B4-BE49-F238E27FC236}">
                  <a16:creationId xmlns:a16="http://schemas.microsoft.com/office/drawing/2014/main" id="{3CF8A558-21B7-24D8-6913-2CC95EAEBC53}"/>
                </a:ext>
              </a:extLst>
            </p:cNvPr>
            <p:cNvGrpSpPr/>
            <p:nvPr/>
          </p:nvGrpSpPr>
          <p:grpSpPr>
            <a:xfrm>
              <a:off x="1540689" y="5217555"/>
              <a:ext cx="1742800" cy="1509600"/>
              <a:chOff x="710274" y="3077051"/>
              <a:chExt cx="1307100" cy="1132200"/>
            </a:xfrm>
          </p:grpSpPr>
          <p:sp>
            <p:nvSpPr>
              <p:cNvPr id="9" name="Google Shape;664;p26">
                <a:extLst>
                  <a:ext uri="{FF2B5EF4-FFF2-40B4-BE49-F238E27FC236}">
                    <a16:creationId xmlns:a16="http://schemas.microsoft.com/office/drawing/2014/main" id="{3C9DF77A-45ED-80A3-EF02-DB23AB43E7B4}"/>
                  </a:ext>
                </a:extLst>
              </p:cNvPr>
              <p:cNvSpPr/>
              <p:nvPr/>
            </p:nvSpPr>
            <p:spPr>
              <a:xfrm>
                <a:off x="710274" y="3077051"/>
                <a:ext cx="1307100" cy="11322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endParaRPr sz="2400" dirty="0">
                  <a:latin typeface="+mj-lt"/>
                </a:endParaRPr>
              </a:p>
            </p:txBody>
          </p:sp>
          <p:sp>
            <p:nvSpPr>
              <p:cNvPr id="10" name="Google Shape;665;p26">
                <a:extLst>
                  <a:ext uri="{FF2B5EF4-FFF2-40B4-BE49-F238E27FC236}">
                    <a16:creationId xmlns:a16="http://schemas.microsoft.com/office/drawing/2014/main" id="{94E0CC3C-950C-CE46-1199-95EF52ADEE85}"/>
                  </a:ext>
                </a:extLst>
              </p:cNvPr>
              <p:cNvSpPr/>
              <p:nvPr/>
            </p:nvSpPr>
            <p:spPr>
              <a:xfrm>
                <a:off x="883425" y="3227050"/>
                <a:ext cx="960900" cy="832200"/>
              </a:xfrm>
              <a:prstGeom prst="hexagon">
                <a:avLst>
                  <a:gd name="adj" fmla="val 28729"/>
                  <a:gd name="vf" fmla="val 115470"/>
                </a:avLst>
              </a:prstGeom>
              <a:solidFill>
                <a:schemeClr val="tx2"/>
              </a:solidFill>
              <a:ln>
                <a:noFill/>
              </a:ln>
            </p:spPr>
            <p:txBody>
              <a:bodyPr spcFirstLastPara="1" wrap="square" lIns="121900" tIns="121900" rIns="121900" bIns="121900" anchor="ctr" anchorCtr="0">
                <a:noAutofit/>
              </a:bodyPr>
              <a:lstStyle/>
              <a:p>
                <a:endParaRPr sz="2400" dirty="0">
                  <a:latin typeface="+mj-lt"/>
                </a:endParaRPr>
              </a:p>
            </p:txBody>
          </p:sp>
        </p:grpSp>
        <p:pic>
          <p:nvPicPr>
            <p:cNvPr id="17" name="Graphic 16" descr="Laptop outline">
              <a:extLst>
                <a:ext uri="{FF2B5EF4-FFF2-40B4-BE49-F238E27FC236}">
                  <a16:creationId xmlns:a16="http://schemas.microsoft.com/office/drawing/2014/main" id="{9FC3154C-7330-35E3-2E0F-1B8C47795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4889" y="5515153"/>
              <a:ext cx="914400" cy="914400"/>
            </a:xfrm>
            <a:prstGeom prst="rect">
              <a:avLst/>
            </a:prstGeom>
          </p:spPr>
        </p:pic>
      </p:grpSp>
      <p:pic>
        <p:nvPicPr>
          <p:cNvPr id="20" name="Picture 19">
            <a:extLst>
              <a:ext uri="{FF2B5EF4-FFF2-40B4-BE49-F238E27FC236}">
                <a16:creationId xmlns:a16="http://schemas.microsoft.com/office/drawing/2014/main" id="{01593A8D-ABB3-C46E-F8BB-270D76FB377C}"/>
              </a:ext>
            </a:extLst>
          </p:cNvPr>
          <p:cNvPicPr>
            <a:picLocks noChangeAspect="1"/>
          </p:cNvPicPr>
          <p:nvPr/>
        </p:nvPicPr>
        <p:blipFill>
          <a:blip r:embed="rId5"/>
          <a:stretch>
            <a:fillRect/>
          </a:stretch>
        </p:blipFill>
        <p:spPr>
          <a:xfrm>
            <a:off x="8000560" y="827623"/>
            <a:ext cx="3093801" cy="4389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1822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CA9CC-7C8A-7357-0D71-7AA1E099B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50F9B-A131-228D-5FC8-A7AA45A65B30}"/>
              </a:ext>
            </a:extLst>
          </p:cNvPr>
          <p:cNvSpPr>
            <a:spLocks noGrp="1"/>
          </p:cNvSpPr>
          <p:nvPr>
            <p:ph type="title"/>
          </p:nvPr>
        </p:nvSpPr>
        <p:spPr/>
        <p:txBody>
          <a:bodyPr/>
          <a:lstStyle/>
          <a:p>
            <a:r>
              <a:rPr lang="en-GB" dirty="0"/>
              <a:t>Sampling Instructions</a:t>
            </a:r>
          </a:p>
        </p:txBody>
      </p:sp>
      <p:sp>
        <p:nvSpPr>
          <p:cNvPr id="6" name="Content Placeholder 1">
            <a:extLst>
              <a:ext uri="{FF2B5EF4-FFF2-40B4-BE49-F238E27FC236}">
                <a16:creationId xmlns:a16="http://schemas.microsoft.com/office/drawing/2014/main" id="{2CED061B-DD0A-46D5-F22C-63A9AC695054}"/>
              </a:ext>
            </a:extLst>
          </p:cNvPr>
          <p:cNvSpPr>
            <a:spLocks noGrp="1"/>
          </p:cNvSpPr>
          <p:nvPr>
            <p:ph idx="1"/>
          </p:nvPr>
        </p:nvSpPr>
        <p:spPr>
          <a:xfrm>
            <a:off x="516834" y="1271245"/>
            <a:ext cx="6993575" cy="3859105"/>
          </a:xfrm>
        </p:spPr>
        <p:txBody>
          <a:bodyPr/>
          <a:lstStyle/>
          <a:p>
            <a:pPr marL="285750" indent="-285750">
              <a:buClr>
                <a:schemeClr val="tx2"/>
              </a:buClr>
              <a:buFont typeface="Courier New" panose="02070309020205020404" pitchFamily="49" charset="0"/>
              <a:buChar char="o"/>
            </a:pPr>
            <a:r>
              <a:rPr lang="en-GB" sz="1400" b="1" dirty="0">
                <a:solidFill>
                  <a:schemeClr val="tx2"/>
                </a:solidFill>
                <a:latin typeface="Arial" panose="020B0604020202020204" pitchFamily="34" charset="0"/>
                <a:cs typeface="Arial" panose="020B0604020202020204" pitchFamily="34" charset="0"/>
              </a:rPr>
              <a:t>For sample drawers (data team):</a:t>
            </a:r>
          </a:p>
          <a:p>
            <a:pPr marR="0" lvl="2" fontAlgn="auto">
              <a:spcAft>
                <a:spcPts val="0"/>
              </a:spcAft>
              <a:buClr>
                <a:srgbClr val="007B4E"/>
              </a:buClr>
              <a:tabLst/>
              <a:defRPr/>
            </a:pPr>
            <a:r>
              <a:rPr lang="en-US" sz="1400" dirty="0"/>
              <a:t>Document outlining step-by-step process for how to draw your sample.</a:t>
            </a:r>
          </a:p>
          <a:p>
            <a:pPr marR="0" lvl="2" fontAlgn="auto">
              <a:spcAft>
                <a:spcPts val="0"/>
              </a:spcAft>
              <a:buClr>
                <a:srgbClr val="007B4E"/>
              </a:buClr>
              <a:tabLst/>
              <a:defRPr/>
            </a:pPr>
            <a:r>
              <a:rPr lang="en-GB" sz="1400" dirty="0"/>
              <a:t>Key summary document that links to all other relevant information regarding survey sampling</a:t>
            </a:r>
            <a:r>
              <a:rPr lang="en-GB" sz="1200" dirty="0"/>
              <a:t>. </a:t>
            </a:r>
          </a:p>
          <a:p>
            <a:pPr marL="285750" indent="-285750">
              <a:buClr>
                <a:schemeClr val="tx2"/>
              </a:buClr>
              <a:buFont typeface="Courier New" panose="02070309020205020404" pitchFamily="49" charset="0"/>
              <a:buChar char="o"/>
            </a:pPr>
            <a:r>
              <a:rPr lang="en-GB" sz="1400" b="1" dirty="0">
                <a:solidFill>
                  <a:schemeClr val="tx2"/>
                </a:solidFill>
                <a:latin typeface="Arial" panose="020B0604020202020204" pitchFamily="34" charset="0"/>
                <a:cs typeface="Arial" panose="020B0604020202020204" pitchFamily="34" charset="0"/>
              </a:rPr>
              <a:t>Includes:</a:t>
            </a:r>
          </a:p>
          <a:p>
            <a:pPr lvl="2">
              <a:buClr>
                <a:srgbClr val="007B4E"/>
              </a:buClr>
              <a:defRPr/>
            </a:pPr>
            <a:r>
              <a:rPr lang="en-US" sz="1400" dirty="0"/>
              <a:t>Overview of the sample drawing process. </a:t>
            </a:r>
          </a:p>
          <a:p>
            <a:pPr lvl="2">
              <a:buClr>
                <a:srgbClr val="007B4E"/>
              </a:buClr>
              <a:defRPr/>
            </a:pPr>
            <a:r>
              <a:rPr lang="en-US" sz="1400" dirty="0"/>
              <a:t>Details on eligible and ineligible patients. </a:t>
            </a:r>
          </a:p>
          <a:p>
            <a:pPr lvl="2">
              <a:buClr>
                <a:srgbClr val="007B4E"/>
              </a:buClr>
              <a:defRPr/>
            </a:pPr>
            <a:r>
              <a:rPr lang="en-US" sz="1400" dirty="0"/>
              <a:t>Information on DBS and local checks for deceased patients. </a:t>
            </a:r>
          </a:p>
          <a:p>
            <a:pPr lvl="2">
              <a:buClr>
                <a:srgbClr val="007B4E"/>
              </a:buClr>
              <a:defRPr/>
            </a:pPr>
            <a:r>
              <a:rPr lang="en-US" sz="1400" dirty="0"/>
              <a:t>Checking and submitting your sample.</a:t>
            </a:r>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endParaRPr lang="en-GB" sz="1600" b="1" dirty="0">
              <a:solidFill>
                <a:srgbClr val="4A4A49"/>
              </a:solidFill>
              <a:latin typeface="Arial" panose="020B0604020202020204" pitchFamily="34" charset="0"/>
              <a:cs typeface="Arial" panose="020B0604020202020204" pitchFamily="34" charset="0"/>
            </a:endParaRPr>
          </a:p>
          <a:p>
            <a:pPr lvl="4"/>
            <a:endParaRPr lang="en-GB" sz="1600" dirty="0"/>
          </a:p>
          <a:p>
            <a:endParaRPr lang="en-GB" sz="1600" dirty="0"/>
          </a:p>
        </p:txBody>
      </p:sp>
      <p:sp>
        <p:nvSpPr>
          <p:cNvPr id="7" name="Rectangle 6">
            <a:extLst>
              <a:ext uri="{FF2B5EF4-FFF2-40B4-BE49-F238E27FC236}">
                <a16:creationId xmlns:a16="http://schemas.microsoft.com/office/drawing/2014/main" id="{FF85E05C-C2FE-E74B-5F20-47427C7A8CCD}"/>
              </a:ext>
            </a:extLst>
          </p:cNvPr>
          <p:cNvSpPr/>
          <p:nvPr/>
        </p:nvSpPr>
        <p:spPr>
          <a:xfrm>
            <a:off x="2515310" y="5711678"/>
            <a:ext cx="7462169" cy="521351"/>
          </a:xfrm>
          <a:prstGeom prst="rect">
            <a:avLst/>
          </a:prstGeom>
          <a:solidFill>
            <a:srgbClr val="007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700" dirty="0">
                <a:solidFill>
                  <a:schemeClr val="bg1"/>
                </a:solidFill>
                <a:latin typeface="Arial" panose="020B0604020202020204" pitchFamily="34" charset="0"/>
                <a:cs typeface="Arial" panose="020B0604020202020204" pitchFamily="34" charset="0"/>
              </a:rPr>
              <a:t>This is available for download from the </a:t>
            </a:r>
            <a:r>
              <a:rPr lang="en-GB" sz="17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 patient surveys website</a:t>
            </a:r>
            <a:r>
              <a:rPr lang="en-GB" sz="1700" dirty="0">
                <a:solidFill>
                  <a:schemeClr val="bg1"/>
                </a:solidFill>
                <a:latin typeface="Arial" panose="020B0604020202020204" pitchFamily="34" charset="0"/>
                <a:cs typeface="Arial" panose="020B0604020202020204" pitchFamily="34" charset="0"/>
              </a:rPr>
              <a:t>. </a:t>
            </a:r>
          </a:p>
        </p:txBody>
      </p:sp>
      <p:grpSp>
        <p:nvGrpSpPr>
          <p:cNvPr id="18" name="Group 17">
            <a:extLst>
              <a:ext uri="{FF2B5EF4-FFF2-40B4-BE49-F238E27FC236}">
                <a16:creationId xmlns:a16="http://schemas.microsoft.com/office/drawing/2014/main" id="{EDC5B5F9-1851-B1F0-9841-A209913E899A}"/>
              </a:ext>
            </a:extLst>
          </p:cNvPr>
          <p:cNvGrpSpPr/>
          <p:nvPr/>
        </p:nvGrpSpPr>
        <p:grpSpPr>
          <a:xfrm>
            <a:off x="1540689" y="5217555"/>
            <a:ext cx="1742800" cy="1509600"/>
            <a:chOff x="1540689" y="5217555"/>
            <a:chExt cx="1742800" cy="1509600"/>
          </a:xfrm>
        </p:grpSpPr>
        <p:grpSp>
          <p:nvGrpSpPr>
            <p:cNvPr id="8" name="Google Shape;662;p26">
              <a:extLst>
                <a:ext uri="{FF2B5EF4-FFF2-40B4-BE49-F238E27FC236}">
                  <a16:creationId xmlns:a16="http://schemas.microsoft.com/office/drawing/2014/main" id="{3B7794B1-D899-D5A9-25FC-092015A224B7}"/>
                </a:ext>
              </a:extLst>
            </p:cNvPr>
            <p:cNvGrpSpPr/>
            <p:nvPr/>
          </p:nvGrpSpPr>
          <p:grpSpPr>
            <a:xfrm>
              <a:off x="1540689" y="5217555"/>
              <a:ext cx="1742800" cy="1509600"/>
              <a:chOff x="710274" y="3077051"/>
              <a:chExt cx="1307100" cy="1132200"/>
            </a:xfrm>
          </p:grpSpPr>
          <p:sp>
            <p:nvSpPr>
              <p:cNvPr id="9" name="Google Shape;664;p26">
                <a:extLst>
                  <a:ext uri="{FF2B5EF4-FFF2-40B4-BE49-F238E27FC236}">
                    <a16:creationId xmlns:a16="http://schemas.microsoft.com/office/drawing/2014/main" id="{E49A81E3-C4E8-C83E-0C6C-125CD86BDCDB}"/>
                  </a:ext>
                </a:extLst>
              </p:cNvPr>
              <p:cNvSpPr/>
              <p:nvPr/>
            </p:nvSpPr>
            <p:spPr>
              <a:xfrm>
                <a:off x="710274" y="3077051"/>
                <a:ext cx="1307100" cy="11322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endParaRPr sz="2400" dirty="0">
                  <a:latin typeface="+mj-lt"/>
                </a:endParaRPr>
              </a:p>
            </p:txBody>
          </p:sp>
          <p:sp>
            <p:nvSpPr>
              <p:cNvPr id="10" name="Google Shape;665;p26">
                <a:extLst>
                  <a:ext uri="{FF2B5EF4-FFF2-40B4-BE49-F238E27FC236}">
                    <a16:creationId xmlns:a16="http://schemas.microsoft.com/office/drawing/2014/main" id="{6F24331D-A62E-32F1-6065-24736985D566}"/>
                  </a:ext>
                </a:extLst>
              </p:cNvPr>
              <p:cNvSpPr/>
              <p:nvPr/>
            </p:nvSpPr>
            <p:spPr>
              <a:xfrm>
                <a:off x="883425" y="3227050"/>
                <a:ext cx="960900" cy="832200"/>
              </a:xfrm>
              <a:prstGeom prst="hexagon">
                <a:avLst>
                  <a:gd name="adj" fmla="val 28729"/>
                  <a:gd name="vf" fmla="val 115470"/>
                </a:avLst>
              </a:prstGeom>
              <a:solidFill>
                <a:schemeClr val="tx2"/>
              </a:solidFill>
              <a:ln>
                <a:noFill/>
              </a:ln>
            </p:spPr>
            <p:txBody>
              <a:bodyPr spcFirstLastPara="1" wrap="square" lIns="121900" tIns="121900" rIns="121900" bIns="121900" anchor="ctr" anchorCtr="0">
                <a:noAutofit/>
              </a:bodyPr>
              <a:lstStyle/>
              <a:p>
                <a:endParaRPr sz="2400" dirty="0">
                  <a:latin typeface="+mj-lt"/>
                </a:endParaRPr>
              </a:p>
            </p:txBody>
          </p:sp>
        </p:grpSp>
        <p:pic>
          <p:nvPicPr>
            <p:cNvPr id="17" name="Graphic 16" descr="Laptop outline">
              <a:extLst>
                <a:ext uri="{FF2B5EF4-FFF2-40B4-BE49-F238E27FC236}">
                  <a16:creationId xmlns:a16="http://schemas.microsoft.com/office/drawing/2014/main" id="{7D8C6718-BABB-F8DE-E317-B25588BB73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4889" y="5515153"/>
              <a:ext cx="914400" cy="914400"/>
            </a:xfrm>
            <a:prstGeom prst="rect">
              <a:avLst/>
            </a:prstGeom>
          </p:spPr>
        </p:pic>
      </p:grpSp>
      <p:pic>
        <p:nvPicPr>
          <p:cNvPr id="4" name="Picture 3">
            <a:extLst>
              <a:ext uri="{FF2B5EF4-FFF2-40B4-BE49-F238E27FC236}">
                <a16:creationId xmlns:a16="http://schemas.microsoft.com/office/drawing/2014/main" id="{14497D15-FE9A-81A4-B91B-A6485CC98824}"/>
              </a:ext>
            </a:extLst>
          </p:cNvPr>
          <p:cNvPicPr>
            <a:picLocks noChangeAspect="1"/>
          </p:cNvPicPr>
          <p:nvPr/>
        </p:nvPicPr>
        <p:blipFill>
          <a:blip r:embed="rId5"/>
          <a:stretch>
            <a:fillRect/>
          </a:stretch>
        </p:blipFill>
        <p:spPr>
          <a:xfrm>
            <a:off x="7974567" y="856030"/>
            <a:ext cx="3058523" cy="4342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59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1A1C-6695-66A4-9086-FDD4D435B38D}"/>
              </a:ext>
            </a:extLst>
          </p:cNvPr>
          <p:cNvSpPr>
            <a:spLocks noGrp="1"/>
          </p:cNvSpPr>
          <p:nvPr>
            <p:ph type="title"/>
          </p:nvPr>
        </p:nvSpPr>
        <p:spPr/>
        <p:txBody>
          <a:bodyPr/>
          <a:lstStyle/>
          <a:p>
            <a:r>
              <a:rPr lang="en-GB" dirty="0"/>
              <a:t>Overview of 2025 Adult Inpatient Survey (IP25)</a:t>
            </a:r>
          </a:p>
        </p:txBody>
      </p:sp>
    </p:spTree>
    <p:extLst>
      <p:ext uri="{BB962C8B-B14F-4D97-AF65-F5344CB8AC3E}">
        <p14:creationId xmlns:p14="http://schemas.microsoft.com/office/powerpoint/2010/main" val="606414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8BEC3-553A-BF67-8BD1-FA40A2733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9DCFD-EEA1-0879-B440-BDF7A252F18B}"/>
              </a:ext>
            </a:extLst>
          </p:cNvPr>
          <p:cNvSpPr>
            <a:spLocks noGrp="1"/>
          </p:cNvSpPr>
          <p:nvPr>
            <p:ph type="title"/>
          </p:nvPr>
        </p:nvSpPr>
        <p:spPr/>
        <p:txBody>
          <a:bodyPr/>
          <a:lstStyle/>
          <a:p>
            <a:r>
              <a:rPr lang="en-GB" dirty="0"/>
              <a:t>Other documents</a:t>
            </a:r>
          </a:p>
        </p:txBody>
      </p:sp>
      <p:sp>
        <p:nvSpPr>
          <p:cNvPr id="6" name="Content Placeholder 1">
            <a:extLst>
              <a:ext uri="{FF2B5EF4-FFF2-40B4-BE49-F238E27FC236}">
                <a16:creationId xmlns:a16="http://schemas.microsoft.com/office/drawing/2014/main" id="{823900A4-E617-3425-31ED-429D2ADA4A3A}"/>
              </a:ext>
            </a:extLst>
          </p:cNvPr>
          <p:cNvSpPr>
            <a:spLocks noGrp="1"/>
          </p:cNvSpPr>
          <p:nvPr>
            <p:ph idx="1"/>
          </p:nvPr>
        </p:nvSpPr>
        <p:spPr>
          <a:xfrm>
            <a:off x="516835" y="1271245"/>
            <a:ext cx="5579166" cy="3859105"/>
          </a:xfrm>
        </p:spPr>
        <p:txBody>
          <a:bodyPr/>
          <a:lstStyle/>
          <a:p>
            <a:pPr marL="285750" indent="-285750">
              <a:buClr>
                <a:schemeClr val="tx2"/>
              </a:buClr>
              <a:buFont typeface="Courier New" panose="02070309020205020404" pitchFamily="49" charset="0"/>
              <a:buChar char="o"/>
            </a:pPr>
            <a:r>
              <a:rPr lang="en-GB" sz="1400" b="1" dirty="0">
                <a:solidFill>
                  <a:schemeClr val="tx2"/>
                </a:solidFill>
                <a:latin typeface="Arial" panose="020B0604020202020204" pitchFamily="34" charset="0"/>
                <a:cs typeface="Arial" panose="020B0604020202020204" pitchFamily="34" charset="0"/>
              </a:rPr>
              <a:t>Sample Construction Worksheet</a:t>
            </a:r>
          </a:p>
          <a:p>
            <a:pPr marR="0" lvl="2" fontAlgn="auto">
              <a:spcAft>
                <a:spcPts val="0"/>
              </a:spcAft>
              <a:buClr>
                <a:srgbClr val="007B4E"/>
              </a:buClr>
              <a:tabLst/>
              <a:defRPr/>
            </a:pPr>
            <a:r>
              <a:rPr lang="en-US" sz="1200" dirty="0"/>
              <a:t>To be used to construct the sample of eligible patients for the survey.</a:t>
            </a:r>
          </a:p>
          <a:p>
            <a:pPr marR="0" lvl="2" fontAlgn="auto">
              <a:spcAft>
                <a:spcPts val="0"/>
              </a:spcAft>
              <a:buClr>
                <a:srgbClr val="007B4E"/>
              </a:buClr>
              <a:tabLst/>
              <a:defRPr/>
            </a:pPr>
            <a:r>
              <a:rPr lang="en-GB" sz="1200" dirty="0"/>
              <a:t>Two versions will be available depending on whether you will be using the SCC centralised tool.</a:t>
            </a:r>
          </a:p>
          <a:p>
            <a:pPr marR="0" lvl="2" fontAlgn="auto">
              <a:spcAft>
                <a:spcPts val="0"/>
              </a:spcAft>
              <a:buClr>
                <a:srgbClr val="007B4E"/>
              </a:buClr>
              <a:tabLst/>
              <a:defRPr/>
            </a:pPr>
            <a:r>
              <a:rPr lang="en-GB" sz="1200" dirty="0"/>
              <a:t>Each version will contain all relevant fields for the sample details, mailing details and fieldwork variables. </a:t>
            </a:r>
          </a:p>
          <a:p>
            <a:pPr marR="0" lvl="2" fontAlgn="auto">
              <a:spcAft>
                <a:spcPts val="0"/>
              </a:spcAft>
              <a:buClr>
                <a:srgbClr val="007B4E"/>
              </a:buClr>
              <a:tabLst/>
              <a:defRPr/>
            </a:pPr>
            <a:r>
              <a:rPr lang="en-GB" sz="1200" dirty="0"/>
              <a:t>Please contact your approved contractor or the SCC team if you are unsure what information is required for the worksheet or have any queries.  </a:t>
            </a:r>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endParaRPr lang="en-GB" sz="1600" b="1" dirty="0">
              <a:solidFill>
                <a:srgbClr val="4A4A49"/>
              </a:solidFill>
              <a:latin typeface="Arial" panose="020B0604020202020204" pitchFamily="34" charset="0"/>
              <a:cs typeface="Arial" panose="020B0604020202020204" pitchFamily="34" charset="0"/>
            </a:endParaRPr>
          </a:p>
          <a:p>
            <a:pPr lvl="4"/>
            <a:endParaRPr lang="en-GB" sz="1600" dirty="0"/>
          </a:p>
          <a:p>
            <a:endParaRPr lang="en-GB" sz="1600" dirty="0"/>
          </a:p>
        </p:txBody>
      </p:sp>
      <p:sp>
        <p:nvSpPr>
          <p:cNvPr id="7" name="Rectangle 6">
            <a:extLst>
              <a:ext uri="{FF2B5EF4-FFF2-40B4-BE49-F238E27FC236}">
                <a16:creationId xmlns:a16="http://schemas.microsoft.com/office/drawing/2014/main" id="{8057361C-A750-22B2-8DEF-B825D931A67C}"/>
              </a:ext>
            </a:extLst>
          </p:cNvPr>
          <p:cNvSpPr/>
          <p:nvPr/>
        </p:nvSpPr>
        <p:spPr>
          <a:xfrm>
            <a:off x="2515310" y="5711678"/>
            <a:ext cx="7462169" cy="521351"/>
          </a:xfrm>
          <a:prstGeom prst="rect">
            <a:avLst/>
          </a:prstGeom>
          <a:solidFill>
            <a:srgbClr val="007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700" dirty="0">
                <a:solidFill>
                  <a:schemeClr val="bg1"/>
                </a:solidFill>
                <a:latin typeface="Arial" panose="020B0604020202020204" pitchFamily="34" charset="0"/>
                <a:cs typeface="Arial" panose="020B0604020202020204" pitchFamily="34" charset="0"/>
              </a:rPr>
              <a:t>This is available for download from the </a:t>
            </a:r>
            <a:r>
              <a:rPr lang="en-GB" sz="17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 patient surveys website</a:t>
            </a:r>
            <a:r>
              <a:rPr lang="en-GB" sz="1700" dirty="0">
                <a:solidFill>
                  <a:schemeClr val="bg1"/>
                </a:solidFill>
                <a:latin typeface="Arial" panose="020B0604020202020204" pitchFamily="34" charset="0"/>
                <a:cs typeface="Arial" panose="020B0604020202020204" pitchFamily="34" charset="0"/>
              </a:rPr>
              <a:t>. </a:t>
            </a:r>
          </a:p>
        </p:txBody>
      </p:sp>
      <p:grpSp>
        <p:nvGrpSpPr>
          <p:cNvPr id="18" name="Group 17">
            <a:extLst>
              <a:ext uri="{FF2B5EF4-FFF2-40B4-BE49-F238E27FC236}">
                <a16:creationId xmlns:a16="http://schemas.microsoft.com/office/drawing/2014/main" id="{AA3383E6-A969-3C51-CAE7-76F883272450}"/>
              </a:ext>
            </a:extLst>
          </p:cNvPr>
          <p:cNvGrpSpPr/>
          <p:nvPr/>
        </p:nvGrpSpPr>
        <p:grpSpPr>
          <a:xfrm>
            <a:off x="1540689" y="5217555"/>
            <a:ext cx="1742800" cy="1509600"/>
            <a:chOff x="1540689" y="5217555"/>
            <a:chExt cx="1742800" cy="1509600"/>
          </a:xfrm>
        </p:grpSpPr>
        <p:grpSp>
          <p:nvGrpSpPr>
            <p:cNvPr id="8" name="Google Shape;662;p26">
              <a:extLst>
                <a:ext uri="{FF2B5EF4-FFF2-40B4-BE49-F238E27FC236}">
                  <a16:creationId xmlns:a16="http://schemas.microsoft.com/office/drawing/2014/main" id="{5F6E09A2-469C-14A4-4442-9935D57ADA6A}"/>
                </a:ext>
              </a:extLst>
            </p:cNvPr>
            <p:cNvGrpSpPr/>
            <p:nvPr/>
          </p:nvGrpSpPr>
          <p:grpSpPr>
            <a:xfrm>
              <a:off x="1540689" y="5217555"/>
              <a:ext cx="1742800" cy="1509600"/>
              <a:chOff x="710274" y="3077051"/>
              <a:chExt cx="1307100" cy="1132200"/>
            </a:xfrm>
          </p:grpSpPr>
          <p:sp>
            <p:nvSpPr>
              <p:cNvPr id="9" name="Google Shape;664;p26">
                <a:extLst>
                  <a:ext uri="{FF2B5EF4-FFF2-40B4-BE49-F238E27FC236}">
                    <a16:creationId xmlns:a16="http://schemas.microsoft.com/office/drawing/2014/main" id="{7439E9C4-BFA8-FB8C-378D-0BAC97597FFD}"/>
                  </a:ext>
                </a:extLst>
              </p:cNvPr>
              <p:cNvSpPr/>
              <p:nvPr/>
            </p:nvSpPr>
            <p:spPr>
              <a:xfrm>
                <a:off x="710274" y="3077051"/>
                <a:ext cx="1307100" cy="11322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endParaRPr sz="2400" dirty="0">
                  <a:latin typeface="+mj-lt"/>
                </a:endParaRPr>
              </a:p>
            </p:txBody>
          </p:sp>
          <p:sp>
            <p:nvSpPr>
              <p:cNvPr id="10" name="Google Shape;665;p26">
                <a:extLst>
                  <a:ext uri="{FF2B5EF4-FFF2-40B4-BE49-F238E27FC236}">
                    <a16:creationId xmlns:a16="http://schemas.microsoft.com/office/drawing/2014/main" id="{86CB738A-EBD4-DD25-0F81-56F6ECAEE207}"/>
                  </a:ext>
                </a:extLst>
              </p:cNvPr>
              <p:cNvSpPr/>
              <p:nvPr/>
            </p:nvSpPr>
            <p:spPr>
              <a:xfrm>
                <a:off x="883425" y="3227050"/>
                <a:ext cx="960900" cy="832200"/>
              </a:xfrm>
              <a:prstGeom prst="hexagon">
                <a:avLst>
                  <a:gd name="adj" fmla="val 28729"/>
                  <a:gd name="vf" fmla="val 115470"/>
                </a:avLst>
              </a:prstGeom>
              <a:solidFill>
                <a:schemeClr val="tx2"/>
              </a:solidFill>
              <a:ln>
                <a:noFill/>
              </a:ln>
            </p:spPr>
            <p:txBody>
              <a:bodyPr spcFirstLastPara="1" wrap="square" lIns="121900" tIns="121900" rIns="121900" bIns="121900" anchor="ctr" anchorCtr="0">
                <a:noAutofit/>
              </a:bodyPr>
              <a:lstStyle/>
              <a:p>
                <a:endParaRPr sz="2400" dirty="0">
                  <a:latin typeface="+mj-lt"/>
                </a:endParaRPr>
              </a:p>
            </p:txBody>
          </p:sp>
        </p:grpSp>
        <p:pic>
          <p:nvPicPr>
            <p:cNvPr id="17" name="Graphic 16" descr="Laptop outline">
              <a:extLst>
                <a:ext uri="{FF2B5EF4-FFF2-40B4-BE49-F238E27FC236}">
                  <a16:creationId xmlns:a16="http://schemas.microsoft.com/office/drawing/2014/main" id="{CD05A4E5-0E1F-F924-CF96-8FAF6C3C3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4889" y="5515153"/>
              <a:ext cx="914400" cy="914400"/>
            </a:xfrm>
            <a:prstGeom prst="rect">
              <a:avLst/>
            </a:prstGeom>
          </p:spPr>
        </p:pic>
      </p:grpSp>
      <p:sp>
        <p:nvSpPr>
          <p:cNvPr id="3" name="Content Placeholder 1">
            <a:extLst>
              <a:ext uri="{FF2B5EF4-FFF2-40B4-BE49-F238E27FC236}">
                <a16:creationId xmlns:a16="http://schemas.microsoft.com/office/drawing/2014/main" id="{C304FF26-F83B-BE16-E552-9158835DA5BB}"/>
              </a:ext>
            </a:extLst>
          </p:cNvPr>
          <p:cNvSpPr txBox="1">
            <a:spLocks/>
          </p:cNvSpPr>
          <p:nvPr/>
        </p:nvSpPr>
        <p:spPr>
          <a:xfrm>
            <a:off x="6093719" y="1245269"/>
            <a:ext cx="5669655" cy="434148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2"/>
              </a:buClr>
              <a:buFont typeface="Courier New" panose="02070309020205020404" pitchFamily="49" charset="0"/>
              <a:buChar char="o"/>
            </a:pPr>
            <a:r>
              <a:rPr lang="en-GB" sz="1400" b="1" dirty="0">
                <a:solidFill>
                  <a:schemeClr val="tx2"/>
                </a:solidFill>
                <a:latin typeface="Arial" panose="020B0604020202020204" pitchFamily="34" charset="0"/>
                <a:cs typeface="Arial" panose="020B0604020202020204" pitchFamily="34" charset="0"/>
              </a:rPr>
              <a:t>Sample Declaration forms</a:t>
            </a:r>
          </a:p>
          <a:p>
            <a:pPr lvl="2">
              <a:buClr>
                <a:srgbClr val="007B4E"/>
              </a:buClr>
              <a:defRPr/>
            </a:pPr>
            <a:r>
              <a:rPr lang="en-GB" sz="1200" dirty="0"/>
              <a:t>To be used to check your sample has been correctly drawn before submission to your contractor or the SCC team. </a:t>
            </a:r>
          </a:p>
          <a:p>
            <a:pPr lvl="2">
              <a:buClr>
                <a:srgbClr val="007B4E"/>
              </a:buClr>
              <a:defRPr/>
            </a:pPr>
            <a:r>
              <a:rPr lang="en-GB" sz="1200" dirty="0"/>
              <a:t>Two versions will be available depending on whether you will be using an approved contractor to conduct fieldwork on your behalf or conducting the survey in-house.</a:t>
            </a:r>
          </a:p>
          <a:p>
            <a:pPr lvl="2">
              <a:buClr>
                <a:srgbClr val="007B4E"/>
              </a:buClr>
              <a:defRPr/>
            </a:pPr>
            <a:r>
              <a:rPr lang="en-GB" sz="1200" dirty="0">
                <a:latin typeface="Arial" panose="020B0604020202020204"/>
              </a:rPr>
              <a:t>Includes:</a:t>
            </a:r>
          </a:p>
          <a:p>
            <a:pPr lvl="3">
              <a:buClr>
                <a:srgbClr val="007B4E"/>
              </a:buClr>
              <a:defRPr/>
            </a:pPr>
            <a:r>
              <a:rPr lang="en-GB" sz="1200" dirty="0">
                <a:latin typeface="Arial" panose="020B0604020202020204"/>
              </a:rPr>
              <a:t>Instructions on how to complete the form</a:t>
            </a:r>
          </a:p>
          <a:p>
            <a:pPr lvl="3">
              <a:buClr>
                <a:srgbClr val="007B4E"/>
              </a:buClr>
              <a:defRPr/>
            </a:pPr>
            <a:r>
              <a:rPr lang="en-GB" sz="1200" dirty="0">
                <a:latin typeface="Arial" panose="020B0604020202020204"/>
              </a:rPr>
              <a:t>Checklist for checks that must be completed for your sample</a:t>
            </a:r>
          </a:p>
          <a:p>
            <a:pPr lvl="3">
              <a:buClr>
                <a:srgbClr val="007B4E"/>
              </a:buClr>
              <a:defRPr/>
            </a:pPr>
            <a:r>
              <a:rPr lang="en-GB" sz="1200" dirty="0">
                <a:latin typeface="Arial" panose="020B0604020202020204"/>
              </a:rPr>
              <a:t>Declaration agreement to be completed and signed by both the sample drawer and the Caldicott Guardian prior to submission of the sample. </a:t>
            </a:r>
          </a:p>
          <a:p>
            <a:pPr lvl="2">
              <a:buClr>
                <a:srgbClr val="007B4E"/>
              </a:buClr>
              <a:defRPr/>
            </a:pPr>
            <a:r>
              <a:rPr lang="en-GB" sz="1200" dirty="0">
                <a:latin typeface="Arial" panose="020B0604020202020204"/>
              </a:rPr>
              <a:t>Please note that any errors or missing information in the sample declaration form may delay approval of your sample. </a:t>
            </a:r>
          </a:p>
          <a:p>
            <a:pPr lvl="2">
              <a:buClr>
                <a:srgbClr val="007B4E"/>
              </a:buClr>
              <a:defRPr/>
            </a:pPr>
            <a:r>
              <a:rPr lang="en-GB" sz="1200" dirty="0">
                <a:latin typeface="Arial" panose="020B0604020202020204"/>
              </a:rPr>
              <a:t>If you have any queries about the information required or are uncertain how to complete any of the checks, please contact your approved contractor or the SCC team.</a:t>
            </a:r>
            <a:endParaRPr lang="en-GB" sz="1600" dirty="0"/>
          </a:p>
          <a:p>
            <a:endParaRPr lang="en-GB" sz="1600" dirty="0"/>
          </a:p>
        </p:txBody>
      </p:sp>
    </p:spTree>
    <p:extLst>
      <p:ext uri="{BB962C8B-B14F-4D97-AF65-F5344CB8AC3E}">
        <p14:creationId xmlns:p14="http://schemas.microsoft.com/office/powerpoint/2010/main" val="1182121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DD7F-AB0D-CF71-D49C-4DA2CC2D5AEF}"/>
              </a:ext>
            </a:extLst>
          </p:cNvPr>
          <p:cNvSpPr>
            <a:spLocks noGrp="1"/>
          </p:cNvSpPr>
          <p:nvPr>
            <p:ph type="title"/>
          </p:nvPr>
        </p:nvSpPr>
        <p:spPr/>
        <p:txBody>
          <a:bodyPr/>
          <a:lstStyle/>
          <a:p>
            <a:r>
              <a:rPr lang="en-GB" dirty="0"/>
              <a:t>Useful NPSP instruction documents</a:t>
            </a:r>
          </a:p>
        </p:txBody>
      </p:sp>
      <p:sp>
        <p:nvSpPr>
          <p:cNvPr id="3" name="Content Placeholder 2">
            <a:extLst>
              <a:ext uri="{FF2B5EF4-FFF2-40B4-BE49-F238E27FC236}">
                <a16:creationId xmlns:a16="http://schemas.microsoft.com/office/drawing/2014/main" id="{4C7E972D-20F8-4E04-A95A-2020D99D3802}"/>
              </a:ext>
            </a:extLst>
          </p:cNvPr>
          <p:cNvSpPr>
            <a:spLocks noGrp="1"/>
          </p:cNvSpPr>
          <p:nvPr>
            <p:ph idx="1"/>
          </p:nvPr>
        </p:nvSpPr>
        <p:spPr>
          <a:xfrm>
            <a:off x="516834" y="1271245"/>
            <a:ext cx="11156053" cy="461665"/>
          </a:xfrm>
        </p:spPr>
        <p:txBody>
          <a:bodyPr/>
          <a:lstStyle/>
          <a:p>
            <a:pPr marL="285750" indent="-285750">
              <a:buClr>
                <a:schemeClr val="tx2"/>
              </a:buClr>
              <a:buFont typeface="Courier New" panose="02070309020205020404" pitchFamily="49" charset="0"/>
              <a:buChar char="o"/>
            </a:pPr>
            <a:r>
              <a:rPr lang="en-GB" sz="1200" dirty="0">
                <a:latin typeface="Arial" panose="020B0604020202020204" pitchFamily="34" charset="0"/>
                <a:cs typeface="Arial" panose="020B0604020202020204" pitchFamily="34" charset="0"/>
              </a:rPr>
              <a:t>Other instructional documents that are useful for implementing the 2025 Adult Inpatient Survey can be found on the </a:t>
            </a:r>
            <a:r>
              <a:rPr lang="en-GB" sz="1200" dirty="0">
                <a:latin typeface="Arial" panose="020B0604020202020204" pitchFamily="34" charset="0"/>
                <a:cs typeface="Arial" panose="020B0604020202020204" pitchFamily="34" charset="0"/>
                <a:hlinkClick r:id="rId2"/>
              </a:rPr>
              <a:t>NHS Surveys website</a:t>
            </a:r>
            <a:r>
              <a:rPr lang="en-GB" sz="1200" dirty="0">
                <a:latin typeface="Arial" panose="020B0604020202020204" pitchFamily="34" charset="0"/>
                <a:cs typeface="Arial" panose="020B0604020202020204" pitchFamily="34" charset="0"/>
              </a:rPr>
              <a:t>:</a:t>
            </a:r>
          </a:p>
        </p:txBody>
      </p:sp>
      <p:graphicFrame>
        <p:nvGraphicFramePr>
          <p:cNvPr id="6" name="TextBox 7">
            <a:extLst>
              <a:ext uri="{FF2B5EF4-FFF2-40B4-BE49-F238E27FC236}">
                <a16:creationId xmlns:a16="http://schemas.microsoft.com/office/drawing/2014/main" id="{CE938FE3-2D9F-896D-00BE-7E320529955C}"/>
              </a:ext>
            </a:extLst>
          </p:cNvPr>
          <p:cNvGraphicFramePr/>
          <p:nvPr>
            <p:extLst>
              <p:ext uri="{D42A27DB-BD31-4B8C-83A1-F6EECF244321}">
                <p14:modId xmlns:p14="http://schemas.microsoft.com/office/powerpoint/2010/main" val="4222061444"/>
              </p:ext>
            </p:extLst>
          </p:nvPr>
        </p:nvGraphicFramePr>
        <p:xfrm>
          <a:off x="591493" y="1627713"/>
          <a:ext cx="10442575" cy="432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2365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AC9C1-55AF-C3C6-704E-FE4CE7D8A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4F37E-FA6A-97AD-1D63-AE0773AAB925}"/>
              </a:ext>
            </a:extLst>
          </p:cNvPr>
          <p:cNvSpPr>
            <a:spLocks noGrp="1"/>
          </p:cNvSpPr>
          <p:nvPr>
            <p:ph type="title"/>
          </p:nvPr>
        </p:nvSpPr>
        <p:spPr/>
        <p:txBody>
          <a:bodyPr/>
          <a:lstStyle/>
          <a:p>
            <a:r>
              <a:rPr lang="en-GB" dirty="0"/>
              <a:t>Entering fieldwork</a:t>
            </a:r>
          </a:p>
        </p:txBody>
      </p:sp>
    </p:spTree>
    <p:extLst>
      <p:ext uri="{BB962C8B-B14F-4D97-AF65-F5344CB8AC3E}">
        <p14:creationId xmlns:p14="http://schemas.microsoft.com/office/powerpoint/2010/main" val="348177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48A00-9B28-89C6-2A47-59557A428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70C97-D256-A3D9-E730-627610C8703D}"/>
              </a:ext>
            </a:extLst>
          </p:cNvPr>
          <p:cNvSpPr>
            <a:spLocks noGrp="1"/>
          </p:cNvSpPr>
          <p:nvPr>
            <p:ph type="title"/>
          </p:nvPr>
        </p:nvSpPr>
        <p:spPr/>
        <p:txBody>
          <a:bodyPr/>
          <a:lstStyle/>
          <a:p>
            <a:r>
              <a:rPr lang="en-GB" dirty="0"/>
              <a:t>Entering fieldwork early / on time</a:t>
            </a:r>
          </a:p>
        </p:txBody>
      </p:sp>
      <p:sp>
        <p:nvSpPr>
          <p:cNvPr id="6" name="Content Placeholder 1">
            <a:extLst>
              <a:ext uri="{FF2B5EF4-FFF2-40B4-BE49-F238E27FC236}">
                <a16:creationId xmlns:a16="http://schemas.microsoft.com/office/drawing/2014/main" id="{03DAF7E8-899A-BF04-EBA7-E39BED63F02A}"/>
              </a:ext>
            </a:extLst>
          </p:cNvPr>
          <p:cNvSpPr>
            <a:spLocks noGrp="1"/>
          </p:cNvSpPr>
          <p:nvPr>
            <p:ph idx="1"/>
          </p:nvPr>
        </p:nvSpPr>
        <p:spPr>
          <a:xfrm>
            <a:off x="516835" y="1271245"/>
            <a:ext cx="11216616" cy="3859105"/>
          </a:xfrm>
        </p:spPr>
        <p:txBody>
          <a:bodyPr/>
          <a:lstStyle/>
          <a:p>
            <a:pPr lvl="1">
              <a:buClr>
                <a:srgbClr val="007B4E"/>
              </a:buClr>
            </a:pPr>
            <a:r>
              <a:rPr lang="en-GB" sz="1400" dirty="0"/>
              <a:t>Entering fieldwork </a:t>
            </a:r>
            <a:r>
              <a:rPr lang="en-GB" sz="1400" dirty="0">
                <a:solidFill>
                  <a:srgbClr val="4D4639"/>
                </a:solidFill>
              </a:rPr>
              <a:t>on time or earlier will help your trust to maximise responses from minority ethnic groups. You will also likely receive an overall higher response rate, providing your trust with more data.</a:t>
            </a:r>
          </a:p>
          <a:p>
            <a:pPr marR="0" lvl="2" fontAlgn="auto">
              <a:spcAft>
                <a:spcPts val="0"/>
              </a:spcAft>
              <a:buClr>
                <a:srgbClr val="007B4E"/>
              </a:buClr>
              <a:tabLst/>
              <a:defRPr/>
            </a:pPr>
            <a:r>
              <a:rPr lang="en-GB" sz="1400" dirty="0"/>
              <a:t>Ensure you have a survey team in place before you start drawing your sample.</a:t>
            </a:r>
          </a:p>
          <a:p>
            <a:pPr lvl="2">
              <a:buClr>
                <a:srgbClr val="007B4E"/>
              </a:buClr>
              <a:defRPr/>
            </a:pPr>
            <a:r>
              <a:rPr lang="en-GB" sz="1400" dirty="0"/>
              <a:t>Generate your sample promptly - begin preparing now.</a:t>
            </a:r>
          </a:p>
          <a:p>
            <a:pPr lvl="2">
              <a:buClr>
                <a:srgbClr val="007B4E"/>
              </a:buClr>
              <a:defRPr/>
            </a:pPr>
            <a:r>
              <a:rPr lang="en-GB" sz="1400" dirty="0"/>
              <a:t>Respond to queries as soon as possible to avoid unnecessary delays.</a:t>
            </a:r>
          </a:p>
          <a:p>
            <a:pPr lvl="2">
              <a:buClr>
                <a:srgbClr val="007B4E"/>
              </a:buClr>
              <a:defRPr/>
            </a:pPr>
            <a:r>
              <a:rPr lang="en-GB" sz="1400" dirty="0"/>
              <a:t>Ensure there is sufficient resourcing around the time of drawing your sample and answering queries – communicate with your team, handover tasks if people are going to be on leave and let your contractor and the SCC know of any updates.</a:t>
            </a:r>
          </a:p>
          <a:p>
            <a:pPr lvl="2">
              <a:buClr>
                <a:srgbClr val="007B4E"/>
              </a:buClr>
              <a:defRPr/>
            </a:pPr>
            <a:r>
              <a:rPr lang="en-GB" sz="1400" dirty="0"/>
              <a:t>If there are any changes in the survey lead, inform your contractor and the Survey Coordination Centre (SCC) via email.</a:t>
            </a:r>
          </a:p>
          <a:p>
            <a:pPr marR="0" lvl="2" fontAlgn="auto">
              <a:spcAft>
                <a:spcPts val="0"/>
              </a:spcAft>
              <a:buClr>
                <a:srgbClr val="007B4E"/>
              </a:buClr>
              <a:tabLst/>
              <a:defRPr/>
            </a:pPr>
            <a:endParaRPr lang="en-GB" sz="1200" dirty="0"/>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endParaRPr lang="en-GB" sz="1600" b="1" dirty="0">
              <a:solidFill>
                <a:srgbClr val="4A4A49"/>
              </a:solidFill>
              <a:latin typeface="Arial" panose="020B0604020202020204" pitchFamily="34" charset="0"/>
              <a:cs typeface="Arial" panose="020B0604020202020204" pitchFamily="34" charset="0"/>
            </a:endParaRPr>
          </a:p>
          <a:p>
            <a:pPr lvl="4"/>
            <a:endParaRPr lang="en-GB" sz="1600" dirty="0"/>
          </a:p>
          <a:p>
            <a:endParaRPr lang="en-GB" sz="1600" dirty="0"/>
          </a:p>
        </p:txBody>
      </p:sp>
    </p:spTree>
    <p:extLst>
      <p:ext uri="{BB962C8B-B14F-4D97-AF65-F5344CB8AC3E}">
        <p14:creationId xmlns:p14="http://schemas.microsoft.com/office/powerpoint/2010/main" val="3760892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2CB6E-AFD2-E7A4-EBC1-6821BC051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03CDB-3758-0ABB-5B82-BF6CA09840D4}"/>
              </a:ext>
            </a:extLst>
          </p:cNvPr>
          <p:cNvSpPr>
            <a:spLocks noGrp="1"/>
          </p:cNvSpPr>
          <p:nvPr>
            <p:ph type="title"/>
          </p:nvPr>
        </p:nvSpPr>
        <p:spPr/>
        <p:txBody>
          <a:bodyPr/>
          <a:lstStyle/>
          <a:p>
            <a:r>
              <a:rPr lang="en-GB" dirty="0"/>
              <a:t>Key dates</a:t>
            </a:r>
          </a:p>
        </p:txBody>
      </p:sp>
    </p:spTree>
    <p:extLst>
      <p:ext uri="{BB962C8B-B14F-4D97-AF65-F5344CB8AC3E}">
        <p14:creationId xmlns:p14="http://schemas.microsoft.com/office/powerpoint/2010/main" val="3825975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D80846-7929-D721-CF85-FB6FC1F5730B}"/>
              </a:ext>
            </a:extLst>
          </p:cNvPr>
          <p:cNvSpPr/>
          <p:nvPr/>
        </p:nvSpPr>
        <p:spPr>
          <a:xfrm>
            <a:off x="10310949" y="5904411"/>
            <a:ext cx="1733005" cy="85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48E9A2C-98E6-70CB-BC98-3B48B88F84BB}"/>
              </a:ext>
            </a:extLst>
          </p:cNvPr>
          <p:cNvSpPr>
            <a:spLocks noGrp="1"/>
          </p:cNvSpPr>
          <p:nvPr>
            <p:ph type="title"/>
          </p:nvPr>
        </p:nvSpPr>
        <p:spPr/>
        <p:txBody>
          <a:bodyPr/>
          <a:lstStyle/>
          <a:p>
            <a:r>
              <a:rPr lang="en-GB" dirty="0"/>
              <a:t>Key dates</a:t>
            </a:r>
          </a:p>
        </p:txBody>
      </p:sp>
      <p:sp>
        <p:nvSpPr>
          <p:cNvPr id="3" name="Content Placeholder 2">
            <a:extLst>
              <a:ext uri="{FF2B5EF4-FFF2-40B4-BE49-F238E27FC236}">
                <a16:creationId xmlns:a16="http://schemas.microsoft.com/office/drawing/2014/main" id="{43F12E74-E056-6ED9-03C0-33DD8BC74190}"/>
              </a:ext>
            </a:extLst>
          </p:cNvPr>
          <p:cNvSpPr txBox="1">
            <a:spLocks/>
          </p:cNvSpPr>
          <p:nvPr/>
        </p:nvSpPr>
        <p:spPr>
          <a:xfrm>
            <a:off x="516834" y="1271245"/>
            <a:ext cx="11156053" cy="1167493"/>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400" dirty="0"/>
              <a:t>More detailed timelines can be found in the 2025 Adult Inpatient Survey handbook for trusts managing sampling in-house and for those using an approved contractor.</a:t>
            </a:r>
          </a:p>
          <a:p>
            <a:pPr lvl="1"/>
            <a:r>
              <a:rPr lang="en-GB" sz="1400" dirty="0"/>
              <a:t>The survey handbook is available for download from the </a:t>
            </a:r>
            <a:r>
              <a:rPr lang="en-GB" sz="1400" dirty="0">
                <a:hlinkClick r:id="rId2"/>
              </a:rPr>
              <a:t>NHS patient surveys website</a:t>
            </a:r>
            <a:r>
              <a:rPr lang="en-GB" sz="1400" dirty="0"/>
              <a:t>.</a:t>
            </a:r>
            <a:endParaRPr lang="en-GB" dirty="0"/>
          </a:p>
        </p:txBody>
      </p:sp>
      <p:graphicFrame>
        <p:nvGraphicFramePr>
          <p:cNvPr id="4" name="Table 3">
            <a:extLst>
              <a:ext uri="{FF2B5EF4-FFF2-40B4-BE49-F238E27FC236}">
                <a16:creationId xmlns:a16="http://schemas.microsoft.com/office/drawing/2014/main" id="{CBC62918-5FB7-0BD5-5586-76E2511215C0}"/>
              </a:ext>
            </a:extLst>
          </p:cNvPr>
          <p:cNvGraphicFramePr>
            <a:graphicFrameLocks noGrp="1"/>
          </p:cNvGraphicFramePr>
          <p:nvPr>
            <p:extLst>
              <p:ext uri="{D42A27DB-BD31-4B8C-83A1-F6EECF244321}">
                <p14:modId xmlns:p14="http://schemas.microsoft.com/office/powerpoint/2010/main" val="593058366"/>
              </p:ext>
            </p:extLst>
          </p:nvPr>
        </p:nvGraphicFramePr>
        <p:xfrm>
          <a:off x="517525" y="2312795"/>
          <a:ext cx="11155362" cy="3337560"/>
        </p:xfrm>
        <a:graphic>
          <a:graphicData uri="http://schemas.openxmlformats.org/drawingml/2006/table">
            <a:tbl>
              <a:tblPr firstRow="1" bandRow="1">
                <a:tableStyleId>{5C22544A-7EE6-4342-B048-85BDC9FD1C3A}</a:tableStyleId>
              </a:tblPr>
              <a:tblGrid>
                <a:gridCol w="5770064">
                  <a:extLst>
                    <a:ext uri="{9D8B030D-6E8A-4147-A177-3AD203B41FA5}">
                      <a16:colId xmlns:a16="http://schemas.microsoft.com/office/drawing/2014/main" val="3848170637"/>
                    </a:ext>
                  </a:extLst>
                </a:gridCol>
                <a:gridCol w="5385298">
                  <a:extLst>
                    <a:ext uri="{9D8B030D-6E8A-4147-A177-3AD203B41FA5}">
                      <a16:colId xmlns:a16="http://schemas.microsoft.com/office/drawing/2014/main" val="3953280985"/>
                    </a:ext>
                  </a:extLst>
                </a:gridCol>
              </a:tblGrid>
              <a:tr h="370840">
                <a:tc>
                  <a:txBody>
                    <a:bodyPr/>
                    <a:lstStyle/>
                    <a:p>
                      <a:r>
                        <a:rPr lang="en-GB" dirty="0"/>
                        <a:t>Activity</a:t>
                      </a:r>
                    </a:p>
                  </a:txBody>
                  <a:tcPr/>
                </a:tc>
                <a:tc>
                  <a:txBody>
                    <a:bodyPr/>
                    <a:lstStyle/>
                    <a:p>
                      <a:r>
                        <a:rPr lang="en-GB" dirty="0"/>
                        <a:t>Date</a:t>
                      </a:r>
                    </a:p>
                  </a:txBody>
                  <a:tcPr/>
                </a:tc>
                <a:extLst>
                  <a:ext uri="{0D108BD9-81ED-4DB2-BD59-A6C34878D82A}">
                    <a16:rowId xmlns:a16="http://schemas.microsoft.com/office/drawing/2014/main" val="3367710767"/>
                  </a:ext>
                </a:extLst>
              </a:tr>
              <a:tr h="370840">
                <a:tc>
                  <a:txBody>
                    <a:bodyPr/>
                    <a:lstStyle/>
                    <a:p>
                      <a:r>
                        <a:rPr lang="en-GB" sz="1200" b="0" dirty="0"/>
                        <a:t>Dissent posters to be displayed (available on the NHS patient surveys website)</a:t>
                      </a:r>
                    </a:p>
                  </a:txBody>
                  <a:tcPr anchor="ctr"/>
                </a:tc>
                <a:tc>
                  <a:txBody>
                    <a:bodyPr/>
                    <a:lstStyle/>
                    <a:p>
                      <a:r>
                        <a:rPr lang="en-GB" sz="1200" b="1" dirty="0"/>
                        <a:t>15th September 2025 – 30</a:t>
                      </a:r>
                      <a:r>
                        <a:rPr lang="en-GB" sz="1200" b="1" baseline="30000" dirty="0"/>
                        <a:t>th</a:t>
                      </a:r>
                      <a:r>
                        <a:rPr lang="en-GB" sz="1200" b="1" dirty="0"/>
                        <a:t> November 2025</a:t>
                      </a:r>
                    </a:p>
                  </a:txBody>
                  <a:tcPr anchor="ctr"/>
                </a:tc>
                <a:extLst>
                  <a:ext uri="{0D108BD9-81ED-4DB2-BD59-A6C34878D82A}">
                    <a16:rowId xmlns:a16="http://schemas.microsoft.com/office/drawing/2014/main" val="2439710660"/>
                  </a:ext>
                </a:extLst>
              </a:tr>
              <a:tr h="370840">
                <a:tc>
                  <a:txBody>
                    <a:bodyPr/>
                    <a:lstStyle/>
                    <a:p>
                      <a:r>
                        <a:rPr lang="en-GB" sz="1200" b="0" dirty="0"/>
                        <a:t>Publication of sampling materials (following section 251 approval)</a:t>
                      </a:r>
                    </a:p>
                  </a:txBody>
                  <a:tcPr anchor="ctr"/>
                </a:tc>
                <a:tc>
                  <a:txBody>
                    <a:bodyPr/>
                    <a:lstStyle/>
                    <a:p>
                      <a:r>
                        <a:rPr lang="en-GB" sz="1200" b="1" dirty="0"/>
                        <a:t>Tuesday 4</a:t>
                      </a:r>
                      <a:r>
                        <a:rPr lang="en-GB" sz="1200" b="1" baseline="30000" dirty="0"/>
                        <a:t>th</a:t>
                      </a:r>
                      <a:r>
                        <a:rPr lang="en-GB" sz="1200" b="1" dirty="0"/>
                        <a:t> November 2025</a:t>
                      </a:r>
                    </a:p>
                  </a:txBody>
                  <a:tcPr anchor="ctr"/>
                </a:tc>
                <a:extLst>
                  <a:ext uri="{0D108BD9-81ED-4DB2-BD59-A6C34878D82A}">
                    <a16:rowId xmlns:a16="http://schemas.microsoft.com/office/drawing/2014/main" val="3350824045"/>
                  </a:ext>
                </a:extLst>
              </a:tr>
              <a:tr h="370840">
                <a:tc>
                  <a:txBody>
                    <a:bodyPr/>
                    <a:lstStyle/>
                    <a:p>
                      <a:r>
                        <a:rPr lang="en-GB" sz="1200" b="0" dirty="0"/>
                        <a:t>Publication of patient facing materials (following section 251 approval)</a:t>
                      </a:r>
                    </a:p>
                  </a:txBody>
                  <a:tcPr anchor="ctr"/>
                </a:tc>
                <a:tc>
                  <a:txBody>
                    <a:bodyPr/>
                    <a:lstStyle/>
                    <a:p>
                      <a:r>
                        <a:rPr lang="en-GB" sz="1200" b="1" dirty="0"/>
                        <a:t>Tuesday 4</a:t>
                      </a:r>
                      <a:r>
                        <a:rPr lang="en-GB" sz="1200" b="1" baseline="30000" dirty="0"/>
                        <a:t>th</a:t>
                      </a:r>
                      <a:r>
                        <a:rPr lang="en-GB" sz="1200" b="1" dirty="0"/>
                        <a:t> November 2025</a:t>
                      </a:r>
                    </a:p>
                  </a:txBody>
                  <a:tcPr anchor="ctr"/>
                </a:tc>
                <a:extLst>
                  <a:ext uri="{0D108BD9-81ED-4DB2-BD59-A6C34878D82A}">
                    <a16:rowId xmlns:a16="http://schemas.microsoft.com/office/drawing/2014/main" val="884455580"/>
                  </a:ext>
                </a:extLst>
              </a:tr>
              <a:tr h="370840">
                <a:tc>
                  <a:txBody>
                    <a:bodyPr/>
                    <a:lstStyle/>
                    <a:p>
                      <a:r>
                        <a:rPr lang="en-GB" sz="1200" b="0" dirty="0"/>
                        <a:t>Samples drawn by trusts</a:t>
                      </a:r>
                    </a:p>
                  </a:txBody>
                  <a:tcPr anchor="ctr"/>
                </a:tc>
                <a:tc>
                  <a:txBody>
                    <a:bodyPr/>
                    <a:lstStyle/>
                    <a:p>
                      <a:r>
                        <a:rPr lang="en-GB" sz="1200" b="1" dirty="0"/>
                        <a:t>Monday 1</a:t>
                      </a:r>
                      <a:r>
                        <a:rPr lang="en-GB" sz="1200" b="1" baseline="30000" dirty="0"/>
                        <a:t>st</a:t>
                      </a:r>
                      <a:r>
                        <a:rPr lang="en-GB" sz="1200" b="1" dirty="0"/>
                        <a:t> December 2025 – Friday 2</a:t>
                      </a:r>
                      <a:r>
                        <a:rPr lang="en-GB" sz="1200" b="1" baseline="30000" dirty="0"/>
                        <a:t>nd</a:t>
                      </a:r>
                      <a:r>
                        <a:rPr lang="en-GB" sz="1200" b="1" dirty="0"/>
                        <a:t> January 2026</a:t>
                      </a:r>
                    </a:p>
                  </a:txBody>
                  <a:tcPr anchor="ctr"/>
                </a:tc>
                <a:extLst>
                  <a:ext uri="{0D108BD9-81ED-4DB2-BD59-A6C34878D82A}">
                    <a16:rowId xmlns:a16="http://schemas.microsoft.com/office/drawing/2014/main" val="4026810518"/>
                  </a:ext>
                </a:extLst>
              </a:tr>
              <a:tr h="370840">
                <a:tc>
                  <a:txBody>
                    <a:bodyPr/>
                    <a:lstStyle/>
                    <a:p>
                      <a:r>
                        <a:rPr lang="en-GB" sz="1200" b="0" dirty="0"/>
                        <a:t>Submit sample to contractor</a:t>
                      </a:r>
                    </a:p>
                  </a:txBody>
                  <a:tcPr anchor="ctr"/>
                </a:tc>
                <a:tc>
                  <a:txBody>
                    <a:bodyPr/>
                    <a:lstStyle/>
                    <a:p>
                      <a:r>
                        <a:rPr lang="en-GB" sz="1200" b="1" dirty="0"/>
                        <a:t>TBC by contractors</a:t>
                      </a:r>
                    </a:p>
                  </a:txBody>
                  <a:tcPr anchor="ctr"/>
                </a:tc>
                <a:extLst>
                  <a:ext uri="{0D108BD9-81ED-4DB2-BD59-A6C34878D82A}">
                    <a16:rowId xmlns:a16="http://schemas.microsoft.com/office/drawing/2014/main" val="3819407367"/>
                  </a:ext>
                </a:extLst>
              </a:tr>
              <a:tr h="370840">
                <a:tc>
                  <a:txBody>
                    <a:bodyPr/>
                    <a:lstStyle/>
                    <a:p>
                      <a:r>
                        <a:rPr lang="en-GB" sz="1200" b="0" dirty="0"/>
                        <a:t>Submit sample to SCC [for trusts delivering survey in-house only]</a:t>
                      </a:r>
                    </a:p>
                  </a:txBody>
                  <a:tcPr anchor="ctr"/>
                </a:tc>
                <a:tc>
                  <a:txBody>
                    <a:bodyPr/>
                    <a:lstStyle/>
                    <a:p>
                      <a:r>
                        <a:rPr lang="en-GB" sz="1200" b="1" dirty="0"/>
                        <a:t>Friday 2</a:t>
                      </a:r>
                      <a:r>
                        <a:rPr lang="en-GB" sz="1200" b="1" baseline="30000" dirty="0"/>
                        <a:t>nd</a:t>
                      </a:r>
                      <a:r>
                        <a:rPr lang="en-GB" sz="1200" b="1" dirty="0"/>
                        <a:t> January 2026</a:t>
                      </a:r>
                    </a:p>
                  </a:txBody>
                  <a:tcPr anchor="ctr"/>
                </a:tc>
                <a:extLst>
                  <a:ext uri="{0D108BD9-81ED-4DB2-BD59-A6C34878D82A}">
                    <a16:rowId xmlns:a16="http://schemas.microsoft.com/office/drawing/2014/main" val="3053465876"/>
                  </a:ext>
                </a:extLst>
              </a:tr>
              <a:tr h="370840">
                <a:tc>
                  <a:txBody>
                    <a:bodyPr/>
                    <a:lstStyle/>
                    <a:p>
                      <a:r>
                        <a:rPr lang="en-GB" sz="1200" b="0" dirty="0"/>
                        <a:t>Sample checking (SCC)</a:t>
                      </a:r>
                    </a:p>
                  </a:txBody>
                  <a:tcPr anchor="ctr"/>
                </a:tc>
                <a:tc>
                  <a:txBody>
                    <a:bodyPr/>
                    <a:lstStyle/>
                    <a:p>
                      <a:r>
                        <a:rPr lang="en-GB" sz="1200" b="1" dirty="0"/>
                        <a:t>Monday 15</a:t>
                      </a:r>
                      <a:r>
                        <a:rPr lang="en-GB" sz="1200" b="1" baseline="30000" dirty="0"/>
                        <a:t>th</a:t>
                      </a:r>
                      <a:r>
                        <a:rPr lang="en-GB" sz="1200" b="1" dirty="0"/>
                        <a:t> December 2025 – Wednesday 21</a:t>
                      </a:r>
                      <a:r>
                        <a:rPr lang="en-GB" sz="1200" b="1" baseline="30000" dirty="0"/>
                        <a:t>st</a:t>
                      </a:r>
                      <a:r>
                        <a:rPr lang="en-GB" sz="1200" b="1" dirty="0"/>
                        <a:t> January 2026</a:t>
                      </a:r>
                    </a:p>
                  </a:txBody>
                  <a:tcPr anchor="ctr"/>
                </a:tc>
                <a:extLst>
                  <a:ext uri="{0D108BD9-81ED-4DB2-BD59-A6C34878D82A}">
                    <a16:rowId xmlns:a16="http://schemas.microsoft.com/office/drawing/2014/main" val="496022378"/>
                  </a:ext>
                </a:extLst>
              </a:tr>
              <a:tr h="370840">
                <a:tc>
                  <a:txBody>
                    <a:bodyPr/>
                    <a:lstStyle/>
                    <a:p>
                      <a:r>
                        <a:rPr lang="en-GB" sz="1200" b="0" dirty="0"/>
                        <a:t>Fieldwork (15 weeks)</a:t>
                      </a:r>
                    </a:p>
                  </a:txBody>
                  <a:tcPr anchor="ctr"/>
                </a:tc>
                <a:tc>
                  <a:txBody>
                    <a:bodyPr/>
                    <a:lstStyle/>
                    <a:p>
                      <a:r>
                        <a:rPr lang="en-GB" sz="1200" b="1" dirty="0"/>
                        <a:t>Monday 19</a:t>
                      </a:r>
                      <a:r>
                        <a:rPr lang="en-GB" sz="1200" b="1" baseline="30000" dirty="0"/>
                        <a:t>th</a:t>
                      </a:r>
                      <a:r>
                        <a:rPr lang="en-GB" sz="1200" b="1" dirty="0"/>
                        <a:t> January 2026 – Monday 20</a:t>
                      </a:r>
                      <a:r>
                        <a:rPr lang="en-GB" sz="1200" b="1" baseline="30000" dirty="0"/>
                        <a:t>th</a:t>
                      </a:r>
                      <a:r>
                        <a:rPr lang="en-GB" sz="1200" b="1" dirty="0"/>
                        <a:t> April 2026</a:t>
                      </a:r>
                    </a:p>
                  </a:txBody>
                  <a:tcPr anchor="ctr"/>
                </a:tc>
                <a:extLst>
                  <a:ext uri="{0D108BD9-81ED-4DB2-BD59-A6C34878D82A}">
                    <a16:rowId xmlns:a16="http://schemas.microsoft.com/office/drawing/2014/main" val="2203460245"/>
                  </a:ext>
                </a:extLst>
              </a:tr>
            </a:tbl>
          </a:graphicData>
        </a:graphic>
      </p:graphicFrame>
    </p:spTree>
    <p:extLst>
      <p:ext uri="{BB962C8B-B14F-4D97-AF65-F5344CB8AC3E}">
        <p14:creationId xmlns:p14="http://schemas.microsoft.com/office/powerpoint/2010/main" val="3531081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9643-1A0E-E9AA-A78F-E39ED1858BED}"/>
              </a:ext>
            </a:extLst>
          </p:cNvPr>
          <p:cNvSpPr>
            <a:spLocks noGrp="1"/>
          </p:cNvSpPr>
          <p:nvPr>
            <p:ph type="title"/>
          </p:nvPr>
        </p:nvSpPr>
        <p:spPr>
          <a:xfrm>
            <a:off x="517526" y="3198167"/>
            <a:ext cx="11164958" cy="461665"/>
          </a:xfrm>
        </p:spPr>
        <p:txBody>
          <a:bodyPr/>
          <a:lstStyle/>
          <a:p>
            <a:pPr algn="ctr"/>
            <a:r>
              <a:rPr lang="en-GB" dirty="0"/>
              <a:t>Any other points for discussion?</a:t>
            </a:r>
          </a:p>
        </p:txBody>
      </p:sp>
    </p:spTree>
    <p:extLst>
      <p:ext uri="{BB962C8B-B14F-4D97-AF65-F5344CB8AC3E}">
        <p14:creationId xmlns:p14="http://schemas.microsoft.com/office/powerpoint/2010/main" val="3030846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C682BB-9A78-42AF-5A32-B15235579872}"/>
              </a:ext>
            </a:extLst>
          </p:cNvPr>
          <p:cNvSpPr txBox="1">
            <a:spLocks/>
          </p:cNvSpPr>
          <p:nvPr/>
        </p:nvSpPr>
        <p:spPr>
          <a:xfrm>
            <a:off x="317500" y="1465555"/>
            <a:ext cx="5321300" cy="1639595"/>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dirty="0"/>
              <a:t>If you have any further thoughts or queries, please contact us at </a:t>
            </a:r>
            <a:r>
              <a:rPr lang="en-GB" sz="1400" b="1" dirty="0">
                <a:solidFill>
                  <a:srgbClr val="007B4E"/>
                </a:solidFill>
                <a:hlinkClick r:id="rId2">
                  <a:extLst>
                    <a:ext uri="{A12FA001-AC4F-418D-AE19-62706E023703}">
                      <ahyp:hlinkClr xmlns:ahyp="http://schemas.microsoft.com/office/drawing/2018/hyperlinkcolor" val="tx"/>
                    </a:ext>
                  </a:extLst>
                </a:hlinkClick>
              </a:rPr>
              <a:t>inpatient@surveycoordination.com</a:t>
            </a:r>
            <a:endParaRPr lang="en-GB" sz="1200" dirty="0">
              <a:solidFill>
                <a:srgbClr val="007B4E"/>
              </a:solidFill>
            </a:endParaRPr>
          </a:p>
          <a:p>
            <a:pPr lvl="2"/>
            <a:endParaRPr lang="en-US" sz="1400" dirty="0"/>
          </a:p>
          <a:p>
            <a:endParaRPr lang="en-GB" sz="1600" dirty="0"/>
          </a:p>
        </p:txBody>
      </p:sp>
    </p:spTree>
    <p:extLst>
      <p:ext uri="{BB962C8B-B14F-4D97-AF65-F5344CB8AC3E}">
        <p14:creationId xmlns:p14="http://schemas.microsoft.com/office/powerpoint/2010/main" val="345035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FFB4C-CC5A-0FBE-7A7D-5A705B776D2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68E9210-43E4-C4AE-DBC3-BDE630A133B8}"/>
              </a:ext>
            </a:extLst>
          </p:cNvPr>
          <p:cNvSpPr/>
          <p:nvPr/>
        </p:nvSpPr>
        <p:spPr>
          <a:xfrm>
            <a:off x="10563225" y="6029325"/>
            <a:ext cx="146685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F737BC62-D83B-FC56-C5E7-40E7D4574CF4}"/>
              </a:ext>
            </a:extLst>
          </p:cNvPr>
          <p:cNvSpPr>
            <a:spLocks noGrp="1"/>
          </p:cNvSpPr>
          <p:nvPr>
            <p:ph type="title"/>
          </p:nvPr>
        </p:nvSpPr>
        <p:spPr>
          <a:xfrm>
            <a:off x="517526" y="489480"/>
            <a:ext cx="11164958" cy="461665"/>
          </a:xfrm>
          <a:noFill/>
        </p:spPr>
        <p:txBody>
          <a:bodyPr/>
          <a:lstStyle/>
          <a:p>
            <a:r>
              <a:rPr lang="en-GB" dirty="0"/>
              <a:t>Overview of 2025 Adult Inpatient Survey (IP25)</a:t>
            </a:r>
          </a:p>
        </p:txBody>
      </p:sp>
      <p:sp>
        <p:nvSpPr>
          <p:cNvPr id="2" name="Content Placeholder 2">
            <a:extLst>
              <a:ext uri="{FF2B5EF4-FFF2-40B4-BE49-F238E27FC236}">
                <a16:creationId xmlns:a16="http://schemas.microsoft.com/office/drawing/2014/main" id="{3DD217F6-4BFA-929B-C482-456DEC5A374A}"/>
              </a:ext>
            </a:extLst>
          </p:cNvPr>
          <p:cNvSpPr txBox="1">
            <a:spLocks/>
          </p:cNvSpPr>
          <p:nvPr/>
        </p:nvSpPr>
        <p:spPr>
          <a:xfrm>
            <a:off x="516834" y="1271244"/>
            <a:ext cx="11156053" cy="4977155"/>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400" b="1" dirty="0">
                <a:solidFill>
                  <a:schemeClr val="tx2"/>
                </a:solidFill>
              </a:rPr>
              <a:t>Mixed mode approach</a:t>
            </a:r>
          </a:p>
          <a:p>
            <a:pPr lvl="2"/>
            <a:r>
              <a:rPr lang="en-GB" sz="1200" dirty="0"/>
              <a:t>Mixed mode approach consisting of an 8-page paper questionnaire and a 15 minute online survey, was adopted in 2020 and continues to be the preferred approach for the survey each year. </a:t>
            </a:r>
          </a:p>
          <a:p>
            <a:pPr lvl="2"/>
            <a:r>
              <a:rPr lang="en-GB" sz="1200" dirty="0"/>
              <a:t>Online survey options:</a:t>
            </a:r>
          </a:p>
          <a:p>
            <a:pPr lvl="3"/>
            <a:r>
              <a:rPr lang="en-GB" sz="1200" dirty="0"/>
              <a:t>For in-house trusts: centralised online survey tool will be provided by the Survey Coordination Centre (SCC). </a:t>
            </a:r>
          </a:p>
          <a:p>
            <a:pPr lvl="3"/>
            <a:r>
              <a:rPr lang="en-GB" sz="1200" dirty="0"/>
              <a:t>Approved contractors may provide their own online survey tool, if preferred. This should meet the NPSP wide specifications. </a:t>
            </a:r>
          </a:p>
          <a:p>
            <a:pPr lvl="2"/>
            <a:r>
              <a:rPr lang="en-GB" sz="1200" dirty="0"/>
              <a:t>Contact approach remains the same as 2024 i.e. a mixture of postal and SMS contact.  </a:t>
            </a:r>
          </a:p>
          <a:p>
            <a:pPr marL="341100" lvl="2" indent="0">
              <a:buNone/>
            </a:pPr>
            <a:endParaRPr lang="en-GB" sz="1200" dirty="0"/>
          </a:p>
          <a:p>
            <a:pPr lvl="1"/>
            <a:r>
              <a:rPr lang="en-GB" sz="1400" b="1" dirty="0">
                <a:solidFill>
                  <a:schemeClr val="tx2"/>
                </a:solidFill>
              </a:rPr>
              <a:t>Sampling criteria</a:t>
            </a:r>
          </a:p>
          <a:p>
            <a:pPr lvl="2"/>
            <a:r>
              <a:rPr lang="en-GB" sz="1200" dirty="0"/>
              <a:t>Eligibility criteria remains the same as 2024: 16+ years or older and must have spent at least 1 night in an NHS hospital in November 2025.</a:t>
            </a:r>
          </a:p>
          <a:p>
            <a:pPr marL="341100" lvl="2" indent="0">
              <a:buNone/>
            </a:pPr>
            <a:endParaRPr lang="en-GB" sz="1200" dirty="0"/>
          </a:p>
          <a:p>
            <a:pPr lvl="1"/>
            <a:r>
              <a:rPr lang="en-GB" sz="1400" b="1" dirty="0">
                <a:solidFill>
                  <a:schemeClr val="tx2"/>
                </a:solidFill>
              </a:rPr>
              <a:t>Sampling variables</a:t>
            </a:r>
          </a:p>
          <a:p>
            <a:pPr lvl="2"/>
            <a:r>
              <a:rPr lang="en-GB" sz="1200" dirty="0"/>
              <a:t>Sampling variables will remain the same as 2024 e.g. NHS number, full date of birth, virtual wards indicator.</a:t>
            </a:r>
          </a:p>
          <a:p>
            <a:pPr marL="341100" lvl="2" indent="0">
              <a:buNone/>
            </a:pPr>
            <a:endParaRPr lang="en-GB" sz="1200" dirty="0"/>
          </a:p>
          <a:p>
            <a:pPr lvl="1"/>
            <a:r>
              <a:rPr lang="en-GB" sz="1400" b="1" dirty="0">
                <a:solidFill>
                  <a:schemeClr val="tx2"/>
                </a:solidFill>
              </a:rPr>
              <a:t>Questionnaire updates</a:t>
            </a:r>
          </a:p>
          <a:p>
            <a:pPr lvl="2"/>
            <a:r>
              <a:rPr lang="en-GB" sz="1200" dirty="0"/>
              <a:t>Updates following stakeholder consultations, focus groups and cognitive testing will be discussed. Please note that where possible, the 2025 survey will aim to keep trend data to allow for consistent tracking of changes in patient experiences over time.</a:t>
            </a:r>
          </a:p>
          <a:p>
            <a:pPr lvl="2"/>
            <a:endParaRPr lang="en-US" sz="1400" dirty="0"/>
          </a:p>
          <a:p>
            <a:pPr lvl="2"/>
            <a:endParaRPr lang="en-GB" sz="1600" dirty="0"/>
          </a:p>
        </p:txBody>
      </p:sp>
    </p:spTree>
    <p:extLst>
      <p:ext uri="{BB962C8B-B14F-4D97-AF65-F5344CB8AC3E}">
        <p14:creationId xmlns:p14="http://schemas.microsoft.com/office/powerpoint/2010/main" val="363757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F30BF-E8C2-032A-CF92-033C21E7B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7FB8E-50A4-856B-D9E7-1CDCE1B68BD0}"/>
              </a:ext>
            </a:extLst>
          </p:cNvPr>
          <p:cNvSpPr>
            <a:spLocks noGrp="1"/>
          </p:cNvSpPr>
          <p:nvPr>
            <p:ph type="title"/>
          </p:nvPr>
        </p:nvSpPr>
        <p:spPr/>
        <p:txBody>
          <a:bodyPr/>
          <a:lstStyle/>
          <a:p>
            <a:r>
              <a:rPr lang="en-GB" dirty="0"/>
              <a:t>Sampling and contact approach</a:t>
            </a:r>
          </a:p>
        </p:txBody>
      </p:sp>
    </p:spTree>
    <p:extLst>
      <p:ext uri="{BB962C8B-B14F-4D97-AF65-F5344CB8AC3E}">
        <p14:creationId xmlns:p14="http://schemas.microsoft.com/office/powerpoint/2010/main" val="279982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A9131-1725-4FFB-9C8B-C00E67A05A6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B48F9EE-3580-4EA6-0621-2CB0B7F07198}"/>
              </a:ext>
            </a:extLst>
          </p:cNvPr>
          <p:cNvSpPr>
            <a:spLocks noGrp="1"/>
          </p:cNvSpPr>
          <p:nvPr>
            <p:ph type="title"/>
          </p:nvPr>
        </p:nvSpPr>
        <p:spPr>
          <a:xfrm>
            <a:off x="517526" y="489480"/>
            <a:ext cx="11164958" cy="461665"/>
          </a:xfrm>
          <a:noFill/>
        </p:spPr>
        <p:txBody>
          <a:bodyPr/>
          <a:lstStyle/>
          <a:p>
            <a:r>
              <a:rPr lang="en-GB" dirty="0"/>
              <a:t>Sampling: eligibility criteria (1)</a:t>
            </a:r>
          </a:p>
        </p:txBody>
      </p:sp>
      <p:sp>
        <p:nvSpPr>
          <p:cNvPr id="2" name="Content Placeholder 2">
            <a:extLst>
              <a:ext uri="{FF2B5EF4-FFF2-40B4-BE49-F238E27FC236}">
                <a16:creationId xmlns:a16="http://schemas.microsoft.com/office/drawing/2014/main" id="{4C4EBD5B-E8F5-2022-14ED-1CD7A7F43BD7}"/>
              </a:ext>
            </a:extLst>
          </p:cNvPr>
          <p:cNvSpPr txBox="1">
            <a:spLocks/>
          </p:cNvSpPr>
          <p:nvPr/>
        </p:nvSpPr>
        <p:spPr>
          <a:xfrm>
            <a:off x="516834" y="1271245"/>
            <a:ext cx="11156053" cy="4660428"/>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200" dirty="0">
                <a:solidFill>
                  <a:schemeClr val="tx1"/>
                </a:solidFill>
              </a:rPr>
              <a:t>For the 2024 Adult Inpatient Survey, there were several sampling errors noted around eligibility criteria such as age and virtual wards. The sampling materials have been updated to add extra clarity around eligibility criteria as below. </a:t>
            </a:r>
          </a:p>
          <a:p>
            <a:pPr marL="0" lvl="1" indent="0">
              <a:buNone/>
            </a:pPr>
            <a:endParaRPr lang="en-GB" sz="1200" dirty="0">
              <a:solidFill>
                <a:schemeClr val="tx1"/>
              </a:solidFill>
            </a:endParaRPr>
          </a:p>
          <a:p>
            <a:pPr lvl="1"/>
            <a:r>
              <a:rPr lang="en-GB" sz="1400" b="1" dirty="0">
                <a:solidFill>
                  <a:schemeClr val="tx2"/>
                </a:solidFill>
              </a:rPr>
              <a:t>Eligibility criteria: age</a:t>
            </a:r>
          </a:p>
          <a:p>
            <a:pPr lvl="2"/>
            <a:r>
              <a:rPr lang="en-GB" sz="1200" dirty="0"/>
              <a:t>Eligibility criteria remain the same as 2024: adult patients aged 16 years or older and must have spent at least 1 night in an NHS hospital in November 2025.</a:t>
            </a:r>
          </a:p>
          <a:p>
            <a:pPr lvl="2"/>
            <a:r>
              <a:rPr lang="en-GB" sz="1200" dirty="0"/>
              <a:t>Patients need to be aged 16 years or older at the time they were admitted to hospital for their inpatient stay i.e. </a:t>
            </a:r>
            <a:r>
              <a:rPr lang="en-GB" sz="1200" b="1" u="sng" dirty="0"/>
              <a:t>at the time of admission</a:t>
            </a:r>
            <a:r>
              <a:rPr lang="en-GB" sz="1200" dirty="0"/>
              <a:t>. </a:t>
            </a:r>
          </a:p>
          <a:p>
            <a:pPr lvl="2"/>
            <a:r>
              <a:rPr lang="en-GB" sz="1200" dirty="0"/>
              <a:t>Patients who are aged 16 or over at the time of sampling, i.e. December 2025, but were 15 years old or younger at the time of admission to their inpatient stay, i.e. November 2025, or earlier if you are sampling back, </a:t>
            </a:r>
            <a:r>
              <a:rPr lang="en-GB" sz="1200" b="1" u="sng" dirty="0"/>
              <a:t>ARE NOT ELIGIBLE </a:t>
            </a:r>
            <a:r>
              <a:rPr lang="en-GB" sz="1200" dirty="0"/>
              <a:t>for the survey. </a:t>
            </a:r>
          </a:p>
          <a:p>
            <a:pPr lvl="3"/>
            <a:r>
              <a:rPr lang="en-GB" sz="1200" dirty="0"/>
              <a:t>Patients whose month of birth and year of birth fall after November 2009, </a:t>
            </a:r>
            <a:r>
              <a:rPr lang="en-GB" sz="1200" b="1" u="sng" dirty="0"/>
              <a:t>ARE NOT ELIGIBLE </a:t>
            </a:r>
            <a:r>
              <a:rPr lang="en-GB" sz="1200" dirty="0"/>
              <a:t>for the survey. </a:t>
            </a:r>
          </a:p>
          <a:p>
            <a:pPr lvl="1"/>
            <a:endParaRPr lang="en-GB" sz="1200" dirty="0"/>
          </a:p>
          <a:p>
            <a:pPr lvl="1"/>
            <a:r>
              <a:rPr lang="en-GB" sz="1400" b="1" dirty="0">
                <a:solidFill>
                  <a:schemeClr val="tx2"/>
                </a:solidFill>
              </a:rPr>
              <a:t>Eligibility criteria: virtual wards</a:t>
            </a:r>
          </a:p>
          <a:p>
            <a:pPr lvl="2"/>
            <a:r>
              <a:rPr lang="en-GB" sz="1200" dirty="0"/>
              <a:t>Virtual ward patients are eligible for the adult inpatient survey IF they have also had an inpatient stay and meet other survey criteria. If a patient has not stayed in a physical NHS hospital and have only been admitted directly to a virtual ward, they </a:t>
            </a:r>
            <a:r>
              <a:rPr lang="en-GB" sz="1200" b="1" u="sng" dirty="0"/>
              <a:t>ARE NOT ELIGIBLE </a:t>
            </a:r>
            <a:r>
              <a:rPr lang="en-GB" sz="1200" dirty="0"/>
              <a:t>for the survey. </a:t>
            </a:r>
          </a:p>
          <a:p>
            <a:pPr lvl="2"/>
            <a:r>
              <a:rPr lang="en-GB" sz="1200" dirty="0"/>
              <a:t>The discharge date recorded for virtual ward patients during sampling must be from their </a:t>
            </a:r>
            <a:r>
              <a:rPr lang="en-GB" sz="1200" b="1" u="sng" dirty="0"/>
              <a:t>inpatient stay at a physical NHS hospital ward</a:t>
            </a:r>
            <a:r>
              <a:rPr lang="en-GB" sz="1200" dirty="0"/>
              <a:t>, not from their virtual ward stay.</a:t>
            </a:r>
          </a:p>
          <a:p>
            <a:endParaRPr lang="en-GB" sz="1600" dirty="0"/>
          </a:p>
        </p:txBody>
      </p:sp>
    </p:spTree>
    <p:extLst>
      <p:ext uri="{BB962C8B-B14F-4D97-AF65-F5344CB8AC3E}">
        <p14:creationId xmlns:p14="http://schemas.microsoft.com/office/powerpoint/2010/main" val="421798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FD2B9-9997-AFC1-E054-A39724B0B32B}"/>
              </a:ext>
            </a:extLst>
          </p:cNvPr>
          <p:cNvSpPr/>
          <p:nvPr/>
        </p:nvSpPr>
        <p:spPr>
          <a:xfrm>
            <a:off x="10615750" y="6035040"/>
            <a:ext cx="1402080" cy="705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E2A4EA1-8598-7832-A5DB-FC23C700E75C}"/>
              </a:ext>
            </a:extLst>
          </p:cNvPr>
          <p:cNvSpPr>
            <a:spLocks noGrp="1"/>
          </p:cNvSpPr>
          <p:nvPr>
            <p:ph type="title"/>
          </p:nvPr>
        </p:nvSpPr>
        <p:spPr/>
        <p:txBody>
          <a:bodyPr/>
          <a:lstStyle/>
          <a:p>
            <a:r>
              <a:rPr lang="en-GB" dirty="0"/>
              <a:t>Sampling: eligibility criteria (2)</a:t>
            </a:r>
          </a:p>
        </p:txBody>
      </p:sp>
      <p:sp>
        <p:nvSpPr>
          <p:cNvPr id="3" name="Content Placeholder 2">
            <a:extLst>
              <a:ext uri="{FF2B5EF4-FFF2-40B4-BE49-F238E27FC236}">
                <a16:creationId xmlns:a16="http://schemas.microsoft.com/office/drawing/2014/main" id="{7DDF5D10-7CFF-A462-CABE-2103F388D21B}"/>
              </a:ext>
            </a:extLst>
          </p:cNvPr>
          <p:cNvSpPr>
            <a:spLocks noGrp="1"/>
          </p:cNvSpPr>
          <p:nvPr>
            <p:ph idx="1"/>
          </p:nvPr>
        </p:nvSpPr>
        <p:spPr>
          <a:xfrm>
            <a:off x="516834" y="1271245"/>
            <a:ext cx="11156053" cy="5285966"/>
          </a:xfrm>
        </p:spPr>
        <p:txBody>
          <a:bodyPr/>
          <a:lstStyle/>
          <a:p>
            <a:pPr lvl="1">
              <a:buClr>
                <a:srgbClr val="007B4E"/>
              </a:buClr>
            </a:pPr>
            <a:r>
              <a:rPr lang="en-GB" sz="1400" b="1" dirty="0">
                <a:solidFill>
                  <a:schemeClr val="tx2"/>
                </a:solidFill>
              </a:rPr>
              <a:t>Please do not include patients who:</a:t>
            </a:r>
          </a:p>
          <a:p>
            <a:pPr lvl="2"/>
            <a:r>
              <a:rPr lang="en-GB" sz="1200" dirty="0"/>
              <a:t>Are aged </a:t>
            </a:r>
            <a:r>
              <a:rPr lang="en-GB" sz="1200" b="1" u="sng" dirty="0"/>
              <a:t>younger than</a:t>
            </a:r>
            <a:r>
              <a:rPr lang="en-GB" sz="1200" dirty="0"/>
              <a:t> 16 years old at the </a:t>
            </a:r>
            <a:r>
              <a:rPr lang="en-GB" sz="1200" b="1" u="sng" dirty="0"/>
              <a:t>time of admission</a:t>
            </a:r>
            <a:r>
              <a:rPr lang="en-GB" sz="1200" b="1" dirty="0"/>
              <a:t> </a:t>
            </a:r>
            <a:r>
              <a:rPr lang="en-GB" sz="1200" dirty="0"/>
              <a:t>to their inpatient hospital stay.</a:t>
            </a:r>
          </a:p>
          <a:p>
            <a:pPr lvl="2"/>
            <a:r>
              <a:rPr lang="en-GB" sz="1200" dirty="0"/>
              <a:t>Deceased patients – identified via DBS and / or local checks. </a:t>
            </a:r>
          </a:p>
          <a:p>
            <a:pPr lvl="2"/>
            <a:r>
              <a:rPr lang="en-GB" sz="1200" dirty="0"/>
              <a:t>Obstetrics / maternity patients, including spontaneous miscarriages. </a:t>
            </a:r>
          </a:p>
          <a:p>
            <a:pPr lvl="2"/>
            <a:r>
              <a:rPr lang="en-GB" sz="1200" dirty="0"/>
              <a:t>Patients admitted for planned termination of pregnancy. </a:t>
            </a:r>
          </a:p>
          <a:p>
            <a:pPr lvl="2"/>
            <a:r>
              <a:rPr lang="en-GB" sz="1200" dirty="0"/>
              <a:t>Psychiatry patients – identified via Treatment Function Codes. </a:t>
            </a:r>
          </a:p>
          <a:p>
            <a:pPr lvl="2"/>
            <a:r>
              <a:rPr lang="en-GB" sz="1200" dirty="0"/>
              <a:t>Day case patients i.e. patients who arrive and leave on the same day – patients must have had an overnight stay where they were admitted and occupying a bed at midnight to be eligible.</a:t>
            </a:r>
          </a:p>
          <a:p>
            <a:pPr lvl="2"/>
            <a:r>
              <a:rPr lang="en-GB" sz="1200" dirty="0"/>
              <a:t>Patients who have </a:t>
            </a:r>
            <a:r>
              <a:rPr lang="en-GB" sz="1200" b="1" u="sng" dirty="0"/>
              <a:t>ONLY had a virtual ward stay</a:t>
            </a:r>
            <a:r>
              <a:rPr lang="en-GB" sz="1200" b="1" dirty="0"/>
              <a:t> </a:t>
            </a:r>
            <a:r>
              <a:rPr lang="en-GB" sz="1200" dirty="0"/>
              <a:t>but HAVE NOT been admitted to a physical NHS hospital ward.</a:t>
            </a:r>
          </a:p>
          <a:p>
            <a:pPr lvl="2"/>
            <a:r>
              <a:rPr lang="en-GB" sz="1200" dirty="0"/>
              <a:t>Private patients and NHS patients treated at private hospitals. </a:t>
            </a:r>
          </a:p>
          <a:p>
            <a:pPr lvl="2"/>
            <a:r>
              <a:rPr lang="en-GB" sz="1200" dirty="0"/>
              <a:t>If patients are currently an inpatient at the time of sampling. </a:t>
            </a:r>
          </a:p>
          <a:p>
            <a:pPr lvl="2"/>
            <a:r>
              <a:rPr lang="en-GB" sz="1200" dirty="0"/>
              <a:t>Patients without a UK postal address – if addresses are incomplete but still usable, then patients can still be included. </a:t>
            </a:r>
          </a:p>
          <a:p>
            <a:pPr lvl="2"/>
            <a:r>
              <a:rPr lang="en-GB" sz="1200" dirty="0"/>
              <a:t>Patients with addresses outside of the UK – British Islands patients are eligible, along with patients based at a military base, care homes, GP practice or a prison establishment.</a:t>
            </a:r>
          </a:p>
          <a:p>
            <a:pPr lvl="2"/>
            <a:r>
              <a:rPr lang="en-GB" sz="1200" dirty="0"/>
              <a:t>Patients who have dissented or requested their details not be used for any other purpose outside of clinical care.</a:t>
            </a:r>
          </a:p>
          <a:p>
            <a:pPr lvl="2"/>
            <a:r>
              <a:rPr lang="en-GB" sz="1200" dirty="0"/>
              <a:t>Patients who only spent time in a community hospital – if they did not have an inpatient stay in an acute hospital setting, they are not eligible. If they had both, please contact the SCC to confirm eligibility.</a:t>
            </a:r>
          </a:p>
          <a:p>
            <a:pPr lvl="2"/>
            <a:endParaRPr lang="en-GB" sz="1200" dirty="0"/>
          </a:p>
          <a:p>
            <a:pPr lvl="2"/>
            <a:endParaRPr lang="en-GB" sz="1200" dirty="0"/>
          </a:p>
          <a:p>
            <a:pPr lvl="2"/>
            <a:endParaRPr lang="en-GB" sz="1200" dirty="0"/>
          </a:p>
        </p:txBody>
      </p:sp>
    </p:spTree>
    <p:extLst>
      <p:ext uri="{BB962C8B-B14F-4D97-AF65-F5344CB8AC3E}">
        <p14:creationId xmlns:p14="http://schemas.microsoft.com/office/powerpoint/2010/main" val="387428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05F7-A16D-FC2E-0822-A8F08A8B882E}"/>
              </a:ext>
            </a:extLst>
          </p:cNvPr>
          <p:cNvSpPr>
            <a:spLocks noGrp="1"/>
          </p:cNvSpPr>
          <p:nvPr>
            <p:ph type="title"/>
          </p:nvPr>
        </p:nvSpPr>
        <p:spPr/>
        <p:txBody>
          <a:bodyPr/>
          <a:lstStyle/>
          <a:p>
            <a:r>
              <a:rPr lang="en-GB" dirty="0"/>
              <a:t>Sampling: instructions</a:t>
            </a:r>
          </a:p>
        </p:txBody>
      </p:sp>
      <p:sp>
        <p:nvSpPr>
          <p:cNvPr id="4" name="Content Placeholder 2">
            <a:extLst>
              <a:ext uri="{FF2B5EF4-FFF2-40B4-BE49-F238E27FC236}">
                <a16:creationId xmlns:a16="http://schemas.microsoft.com/office/drawing/2014/main" id="{46D5598E-329F-76E4-C96A-1E8A7707D4BF}"/>
              </a:ext>
            </a:extLst>
          </p:cNvPr>
          <p:cNvSpPr>
            <a:spLocks noGrp="1"/>
          </p:cNvSpPr>
          <p:nvPr>
            <p:ph idx="1"/>
          </p:nvPr>
        </p:nvSpPr>
        <p:spPr>
          <a:xfrm>
            <a:off x="516834" y="1271245"/>
            <a:ext cx="11156053" cy="4575255"/>
          </a:xfrm>
        </p:spPr>
        <p:txBody>
          <a:bodyPr/>
          <a:lstStyle/>
          <a:p>
            <a:pPr lvl="1">
              <a:buClr>
                <a:srgbClr val="007B4E"/>
              </a:buClr>
            </a:pPr>
            <a:r>
              <a:rPr lang="en-GB" sz="1200" dirty="0"/>
              <a:t>The sample for the Adult Inpatient Survey is selected from adult patients aged 16 years or older at the time of admission. </a:t>
            </a:r>
          </a:p>
          <a:p>
            <a:pPr lvl="1">
              <a:buClr>
                <a:srgbClr val="007B4E"/>
              </a:buClr>
            </a:pPr>
            <a:r>
              <a:rPr lang="en-GB" sz="1200" dirty="0"/>
              <a:t>You must select patients who were consecutively discharged from your trust, working back from the last day of November 2025, until your </a:t>
            </a:r>
            <a:r>
              <a:rPr lang="en-GB" sz="1200" b="1" u="sng" dirty="0"/>
              <a:t>initial sample </a:t>
            </a:r>
            <a:r>
              <a:rPr lang="en-GB" sz="1200" dirty="0"/>
              <a:t>consists of 1,350 patients.</a:t>
            </a:r>
          </a:p>
          <a:p>
            <a:pPr lvl="2">
              <a:buClr>
                <a:srgbClr val="007B4E"/>
              </a:buClr>
            </a:pPr>
            <a:r>
              <a:rPr lang="en-GB" sz="1200" dirty="0"/>
              <a:t>This will allow for the removal of some patients following checks e.g. deceased patients removed after DBS and local checks conducted. </a:t>
            </a:r>
          </a:p>
          <a:p>
            <a:pPr lvl="2">
              <a:buClr>
                <a:srgbClr val="007B4E"/>
              </a:buClr>
            </a:pPr>
            <a:r>
              <a:rPr lang="en-GB" sz="1200" dirty="0"/>
              <a:t>If you think you may need to remove more than 100 patients, then you may select a larger initial sample e.g. 1,550 patients. </a:t>
            </a:r>
          </a:p>
          <a:p>
            <a:pPr marL="341100" lvl="2" indent="0">
              <a:buClr>
                <a:srgbClr val="007B4E"/>
              </a:buClr>
              <a:buNone/>
            </a:pPr>
            <a:r>
              <a:rPr lang="en-GB" sz="1200" dirty="0"/>
              <a:t> </a:t>
            </a:r>
          </a:p>
          <a:p>
            <a:pPr lvl="1">
              <a:buClr>
                <a:srgbClr val="007B4E"/>
              </a:buClr>
            </a:pPr>
            <a:r>
              <a:rPr lang="en-GB" sz="1200" dirty="0"/>
              <a:t>Once you have conducted your checks and removed ineligible patients, your final sample size </a:t>
            </a:r>
            <a:r>
              <a:rPr lang="en-GB" sz="1200" b="1" u="sng" dirty="0"/>
              <a:t>MUST NOT EXCEED 1,250 patients</a:t>
            </a:r>
            <a:r>
              <a:rPr lang="en-GB" sz="1200" dirty="0"/>
              <a:t>. </a:t>
            </a:r>
          </a:p>
          <a:p>
            <a:pPr lvl="1">
              <a:buClr>
                <a:srgbClr val="007B4E"/>
              </a:buClr>
            </a:pPr>
            <a:endParaRPr lang="en-GB" sz="1200" dirty="0"/>
          </a:p>
          <a:p>
            <a:pPr lvl="1">
              <a:buClr>
                <a:srgbClr val="007B4E"/>
              </a:buClr>
            </a:pPr>
            <a:r>
              <a:rPr lang="en-GB" sz="1200" dirty="0"/>
              <a:t>For certain trusts, sampling back into prior months may be necessary to meet the </a:t>
            </a:r>
            <a:r>
              <a:rPr lang="en-GB" sz="1200" b="1" u="sng" dirty="0"/>
              <a:t>final sample size </a:t>
            </a:r>
            <a:r>
              <a:rPr lang="en-GB" sz="1200" dirty="0"/>
              <a:t>of 1,250 patients. If you need to sample back:</a:t>
            </a:r>
          </a:p>
          <a:p>
            <a:pPr lvl="2"/>
            <a:r>
              <a:rPr lang="en-GB" sz="1200" dirty="0"/>
              <a:t>You must inform your approved contractor and the SCC team via email. </a:t>
            </a:r>
          </a:p>
          <a:p>
            <a:pPr lvl="2"/>
            <a:r>
              <a:rPr lang="en-GB" sz="1200" b="1" dirty="0"/>
              <a:t>You must not sample back further than 1 May 2025</a:t>
            </a:r>
            <a:r>
              <a:rPr lang="en-GB" sz="1200" dirty="0"/>
              <a:t>. </a:t>
            </a:r>
          </a:p>
          <a:p>
            <a:pPr lvl="2"/>
            <a:r>
              <a:rPr lang="en-GB" sz="1200" dirty="0"/>
              <a:t>If you reach 1 May 2025 and still have not achieved the sample size of 1,250 patients, please submit the sample with the number of eligible patients that you have. Please confirm your </a:t>
            </a:r>
            <a:r>
              <a:rPr lang="en-GB" sz="1200" b="1" u="sng" dirty="0"/>
              <a:t>final sample size </a:t>
            </a:r>
            <a:r>
              <a:rPr lang="en-GB" sz="1200" dirty="0"/>
              <a:t>with your approved contractor and the SCC team.</a:t>
            </a:r>
          </a:p>
          <a:p>
            <a:pPr lvl="2"/>
            <a:r>
              <a:rPr lang="en-GB" sz="1200" dirty="0"/>
              <a:t>You must also detail the reason for not meeting the sample size of 1,250 in the sample declaration form at the relevant check, i.e. row 10 in the ‘Checklist’ tab, </a:t>
            </a:r>
            <a:r>
              <a:rPr lang="en-GB" sz="1200" i="1" dirty="0"/>
              <a:t>“Your sample consists of 1,250 eligible inpatients aged 16 years or over (at the time of admission).”</a:t>
            </a:r>
          </a:p>
          <a:p>
            <a:pPr marL="341100" lvl="2" indent="0">
              <a:buNone/>
            </a:pPr>
            <a:endParaRPr lang="en-GB" sz="1200" dirty="0"/>
          </a:p>
          <a:p>
            <a:pPr lvl="1"/>
            <a:r>
              <a:rPr lang="en-GB" sz="1200" dirty="0"/>
              <a:t>Specialist trusts who cannot meet this sample size must ensure their sample size is consistent with prior years. You must inform your approved </a:t>
            </a:r>
          </a:p>
          <a:p>
            <a:pPr marL="361950" lvl="1" indent="-361950">
              <a:spcBef>
                <a:spcPts val="0"/>
              </a:spcBef>
              <a:buNone/>
            </a:pPr>
            <a:r>
              <a:rPr lang="en-GB" sz="1200" dirty="0"/>
              <a:t>        contractor and the SCC team as detailed above.</a:t>
            </a:r>
          </a:p>
          <a:p>
            <a:pPr lvl="2"/>
            <a:endParaRPr lang="en-GB" sz="1200" dirty="0"/>
          </a:p>
          <a:p>
            <a:pPr lvl="2"/>
            <a:endParaRPr lang="en-GB" sz="1200" dirty="0"/>
          </a:p>
        </p:txBody>
      </p:sp>
    </p:spTree>
    <p:extLst>
      <p:ext uri="{BB962C8B-B14F-4D97-AF65-F5344CB8AC3E}">
        <p14:creationId xmlns:p14="http://schemas.microsoft.com/office/powerpoint/2010/main" val="308387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B647-52D2-610C-FFCD-A9A8B4E7CD80}"/>
              </a:ext>
            </a:extLst>
          </p:cNvPr>
          <p:cNvSpPr>
            <a:spLocks noGrp="1"/>
          </p:cNvSpPr>
          <p:nvPr>
            <p:ph type="title"/>
          </p:nvPr>
        </p:nvSpPr>
        <p:spPr/>
        <p:txBody>
          <a:bodyPr/>
          <a:lstStyle/>
          <a:p>
            <a:r>
              <a:rPr lang="en-GB" dirty="0"/>
              <a:t>Contact approach</a:t>
            </a:r>
          </a:p>
        </p:txBody>
      </p:sp>
      <p:sp>
        <p:nvSpPr>
          <p:cNvPr id="3" name="Content Placeholder 2">
            <a:extLst>
              <a:ext uri="{FF2B5EF4-FFF2-40B4-BE49-F238E27FC236}">
                <a16:creationId xmlns:a16="http://schemas.microsoft.com/office/drawing/2014/main" id="{CCF05703-261F-E47A-DA49-9C0BE6923703}"/>
              </a:ext>
            </a:extLst>
          </p:cNvPr>
          <p:cNvSpPr>
            <a:spLocks noGrp="1"/>
          </p:cNvSpPr>
          <p:nvPr>
            <p:ph idx="1"/>
          </p:nvPr>
        </p:nvSpPr>
        <p:spPr>
          <a:xfrm>
            <a:off x="516834" y="1271246"/>
            <a:ext cx="11156053" cy="319016"/>
          </a:xfrm>
        </p:spPr>
        <p:txBody>
          <a:bodyPr/>
          <a:lstStyle/>
          <a:p>
            <a:pPr marL="285750" indent="-285750">
              <a:buClr>
                <a:schemeClr val="tx2"/>
              </a:buClr>
              <a:buFont typeface="Courier New" panose="02070309020205020404" pitchFamily="49" charset="0"/>
              <a:buChar char="o"/>
            </a:pPr>
            <a:r>
              <a:rPr lang="en-GB" sz="1200" dirty="0"/>
              <a:t>The contact approach will remain the same as the 2024 Adult Inpatient Survey (IP24).</a:t>
            </a:r>
          </a:p>
        </p:txBody>
      </p:sp>
      <p:graphicFrame>
        <p:nvGraphicFramePr>
          <p:cNvPr id="4" name="Table 3">
            <a:extLst>
              <a:ext uri="{FF2B5EF4-FFF2-40B4-BE49-F238E27FC236}">
                <a16:creationId xmlns:a16="http://schemas.microsoft.com/office/drawing/2014/main" id="{D9332894-74E5-FFE9-6B42-52C84C74BECC}"/>
              </a:ext>
            </a:extLst>
          </p:cNvPr>
          <p:cNvGraphicFramePr>
            <a:graphicFrameLocks noGrp="1"/>
          </p:cNvGraphicFramePr>
          <p:nvPr>
            <p:extLst>
              <p:ext uri="{D42A27DB-BD31-4B8C-83A1-F6EECF244321}">
                <p14:modId xmlns:p14="http://schemas.microsoft.com/office/powerpoint/2010/main" val="721115144"/>
              </p:ext>
            </p:extLst>
          </p:nvPr>
        </p:nvGraphicFramePr>
        <p:xfrm>
          <a:off x="517525" y="1683363"/>
          <a:ext cx="10989057" cy="3111275"/>
        </p:xfrm>
        <a:graphic>
          <a:graphicData uri="http://schemas.openxmlformats.org/drawingml/2006/table">
            <a:tbl>
              <a:tblPr firstRow="1" bandRow="1">
                <a:tableStyleId>{5C22544A-7EE6-4342-B048-85BDC9FD1C3A}</a:tableStyleId>
              </a:tblPr>
              <a:tblGrid>
                <a:gridCol w="1525960">
                  <a:extLst>
                    <a:ext uri="{9D8B030D-6E8A-4147-A177-3AD203B41FA5}">
                      <a16:colId xmlns:a16="http://schemas.microsoft.com/office/drawing/2014/main" val="3848170637"/>
                    </a:ext>
                  </a:extLst>
                </a:gridCol>
                <a:gridCol w="7291346">
                  <a:extLst>
                    <a:ext uri="{9D8B030D-6E8A-4147-A177-3AD203B41FA5}">
                      <a16:colId xmlns:a16="http://schemas.microsoft.com/office/drawing/2014/main" val="3953280985"/>
                    </a:ext>
                  </a:extLst>
                </a:gridCol>
                <a:gridCol w="2171751">
                  <a:extLst>
                    <a:ext uri="{9D8B030D-6E8A-4147-A177-3AD203B41FA5}">
                      <a16:colId xmlns:a16="http://schemas.microsoft.com/office/drawing/2014/main" val="118383868"/>
                    </a:ext>
                  </a:extLst>
                </a:gridCol>
              </a:tblGrid>
              <a:tr h="771693">
                <a:tc>
                  <a:txBody>
                    <a:bodyPr/>
                    <a:lstStyle/>
                    <a:p>
                      <a:pPr algn="ctr"/>
                      <a:r>
                        <a:rPr lang="en-GB" dirty="0"/>
                        <a:t>Contact Type</a:t>
                      </a:r>
                    </a:p>
                  </a:txBody>
                  <a:tcPr/>
                </a:tc>
                <a:tc>
                  <a:txBody>
                    <a:bodyPr/>
                    <a:lstStyle/>
                    <a:p>
                      <a:pPr algn="ctr"/>
                      <a:r>
                        <a:rPr lang="en-GB" dirty="0"/>
                        <a:t>Content</a:t>
                      </a:r>
                    </a:p>
                  </a:txBody>
                  <a:tcPr/>
                </a:tc>
                <a:tc>
                  <a:txBody>
                    <a:bodyPr/>
                    <a:lstStyle/>
                    <a:p>
                      <a:pPr algn="ctr"/>
                      <a:r>
                        <a:rPr lang="en-GB" dirty="0"/>
                        <a:t>Example of mailing day</a:t>
                      </a:r>
                    </a:p>
                  </a:txBody>
                  <a:tcPr/>
                </a:tc>
                <a:extLst>
                  <a:ext uri="{0D108BD9-81ED-4DB2-BD59-A6C34878D82A}">
                    <a16:rowId xmlns:a16="http://schemas.microsoft.com/office/drawing/2014/main" val="3367710767"/>
                  </a:ext>
                </a:extLst>
              </a:tr>
              <a:tr h="551210">
                <a:tc>
                  <a:txBody>
                    <a:bodyPr/>
                    <a:lstStyle/>
                    <a:p>
                      <a:r>
                        <a:rPr lang="en-GB" sz="1200" b="1" dirty="0"/>
                        <a:t>Postal – Day 0</a:t>
                      </a:r>
                    </a:p>
                  </a:txBody>
                  <a:tcPr anchor="ctr"/>
                </a:tc>
                <a:tc>
                  <a:txBody>
                    <a:bodyPr/>
                    <a:lstStyle/>
                    <a:p>
                      <a:r>
                        <a:rPr lang="en-GB" sz="1200" b="1" dirty="0"/>
                        <a:t>Aged 79 and under: </a:t>
                      </a:r>
                      <a:r>
                        <a:rPr lang="en-GB" sz="1200" dirty="0"/>
                        <a:t>push to web, letter containing online survey details &amp; QR code.</a:t>
                      </a:r>
                    </a:p>
                    <a:p>
                      <a:r>
                        <a:rPr lang="en-GB" sz="1200" b="1" dirty="0"/>
                        <a:t>Aged 80+: </a:t>
                      </a:r>
                      <a:r>
                        <a:rPr lang="en-GB" sz="1200" dirty="0"/>
                        <a:t>letter containing online survey details &amp; paper questionnaire.</a:t>
                      </a:r>
                    </a:p>
                  </a:txBody>
                  <a:tcPr anchor="ctr"/>
                </a:tc>
                <a:tc>
                  <a:txBody>
                    <a:bodyPr/>
                    <a:lstStyle/>
                    <a:p>
                      <a:pPr algn="ctr"/>
                      <a:r>
                        <a:rPr lang="en-GB" sz="1200" dirty="0"/>
                        <a:t>Monday</a:t>
                      </a:r>
                    </a:p>
                  </a:txBody>
                  <a:tcPr anchor="ctr"/>
                </a:tc>
                <a:extLst>
                  <a:ext uri="{0D108BD9-81ED-4DB2-BD59-A6C34878D82A}">
                    <a16:rowId xmlns:a16="http://schemas.microsoft.com/office/drawing/2014/main" val="312842753"/>
                  </a:ext>
                </a:extLst>
              </a:tr>
              <a:tr h="447093">
                <a:tc>
                  <a:txBody>
                    <a:bodyPr/>
                    <a:lstStyle/>
                    <a:p>
                      <a:r>
                        <a:rPr lang="en-GB" sz="1200" b="1" dirty="0"/>
                        <a:t>SMS – Day 7</a:t>
                      </a:r>
                    </a:p>
                  </a:txBody>
                  <a:tcPr anchor="ctr"/>
                </a:tc>
                <a:tc>
                  <a:txBody>
                    <a:bodyPr/>
                    <a:lstStyle/>
                    <a:p>
                      <a:r>
                        <a:rPr lang="en-GB" sz="1200" dirty="0"/>
                        <a:t>1</a:t>
                      </a:r>
                      <a:r>
                        <a:rPr lang="en-GB" sz="1200" baseline="30000" dirty="0"/>
                        <a:t>st</a:t>
                      </a:r>
                      <a:r>
                        <a:rPr lang="en-GB" sz="1200" dirty="0"/>
                        <a:t> reminder sent to complete the paper questionnaire / online survey (if mobile number is available).</a:t>
                      </a:r>
                    </a:p>
                  </a:txBody>
                  <a:tcPr anchor="ctr"/>
                </a:tc>
                <a:tc>
                  <a:txBody>
                    <a:bodyPr/>
                    <a:lstStyle/>
                    <a:p>
                      <a:pPr algn="ctr"/>
                      <a:r>
                        <a:rPr lang="en-GB" sz="1200" dirty="0"/>
                        <a:t>Monday</a:t>
                      </a:r>
                    </a:p>
                  </a:txBody>
                  <a:tcPr anchor="ctr"/>
                </a:tc>
                <a:extLst>
                  <a:ext uri="{0D108BD9-81ED-4DB2-BD59-A6C34878D82A}">
                    <a16:rowId xmlns:a16="http://schemas.microsoft.com/office/drawing/2014/main" val="4012439267"/>
                  </a:ext>
                </a:extLst>
              </a:tr>
              <a:tr h="447093">
                <a:tc>
                  <a:txBody>
                    <a:bodyPr/>
                    <a:lstStyle/>
                    <a:p>
                      <a:r>
                        <a:rPr lang="en-GB" sz="1200" b="1" dirty="0"/>
                        <a:t>Postal – Day 14</a:t>
                      </a:r>
                    </a:p>
                  </a:txBody>
                  <a:tcPr anchor="ctr"/>
                </a:tc>
                <a:tc>
                  <a:txBody>
                    <a:bodyPr/>
                    <a:lstStyle/>
                    <a:p>
                      <a:r>
                        <a:rPr lang="en-GB" sz="1200" dirty="0"/>
                        <a:t>2</a:t>
                      </a:r>
                      <a:r>
                        <a:rPr lang="en-GB" sz="1200" baseline="30000" dirty="0"/>
                        <a:t>nd</a:t>
                      </a:r>
                      <a:r>
                        <a:rPr lang="en-GB" sz="1200" dirty="0"/>
                        <a:t> reminder – all ages sent a letter (no additional paper questionnaire provided).</a:t>
                      </a:r>
                    </a:p>
                  </a:txBody>
                  <a:tcPr anchor="ctr"/>
                </a:tc>
                <a:tc>
                  <a:txBody>
                    <a:bodyPr/>
                    <a:lstStyle/>
                    <a:p>
                      <a:pPr algn="ctr"/>
                      <a:r>
                        <a:rPr lang="en-GB" sz="1200" dirty="0"/>
                        <a:t>Monday</a:t>
                      </a:r>
                    </a:p>
                  </a:txBody>
                  <a:tcPr anchor="ctr"/>
                </a:tc>
                <a:extLst>
                  <a:ext uri="{0D108BD9-81ED-4DB2-BD59-A6C34878D82A}">
                    <a16:rowId xmlns:a16="http://schemas.microsoft.com/office/drawing/2014/main" val="196121168"/>
                  </a:ext>
                </a:extLst>
              </a:tr>
              <a:tr h="447093">
                <a:tc>
                  <a:txBody>
                    <a:bodyPr/>
                    <a:lstStyle/>
                    <a:p>
                      <a:r>
                        <a:rPr lang="en-GB" sz="1200" b="1" dirty="0"/>
                        <a:t>SMS – Day 21</a:t>
                      </a:r>
                    </a:p>
                  </a:txBody>
                  <a:tcPr anchor="ctr"/>
                </a:tc>
                <a:tc>
                  <a:txBody>
                    <a:bodyPr/>
                    <a:lstStyle/>
                    <a:p>
                      <a:r>
                        <a:rPr lang="en-GB" sz="1200" dirty="0"/>
                        <a:t>3</a:t>
                      </a:r>
                      <a:r>
                        <a:rPr lang="en-GB" sz="1200" baseline="30000" dirty="0"/>
                        <a:t>rd</a:t>
                      </a:r>
                      <a:r>
                        <a:rPr lang="en-GB" sz="1200" dirty="0"/>
                        <a:t> reminder sent to complete the paper questionnaire / online survey (if mobile number is available).</a:t>
                      </a:r>
                    </a:p>
                  </a:txBody>
                  <a:tcPr anchor="ctr"/>
                </a:tc>
                <a:tc>
                  <a:txBody>
                    <a:bodyPr/>
                    <a:lstStyle/>
                    <a:p>
                      <a:pPr algn="ctr"/>
                      <a:r>
                        <a:rPr lang="en-GB" sz="1200" dirty="0"/>
                        <a:t>Monday</a:t>
                      </a:r>
                    </a:p>
                  </a:txBody>
                  <a:tcPr anchor="ctr"/>
                </a:tc>
                <a:extLst>
                  <a:ext uri="{0D108BD9-81ED-4DB2-BD59-A6C34878D82A}">
                    <a16:rowId xmlns:a16="http://schemas.microsoft.com/office/drawing/2014/main" val="3053465876"/>
                  </a:ext>
                </a:extLst>
              </a:tr>
              <a:tr h="447093">
                <a:tc>
                  <a:txBody>
                    <a:bodyPr/>
                    <a:lstStyle/>
                    <a:p>
                      <a:r>
                        <a:rPr lang="en-GB" sz="1200" b="1" dirty="0"/>
                        <a:t>Postal – Day 35</a:t>
                      </a:r>
                    </a:p>
                  </a:txBody>
                  <a:tcPr anchor="ctr"/>
                </a:tc>
                <a:tc>
                  <a:txBody>
                    <a:bodyPr/>
                    <a:lstStyle/>
                    <a:p>
                      <a:r>
                        <a:rPr lang="en-GB" sz="1200" dirty="0"/>
                        <a:t>Final reminder – all ages sent a letter and paper questionnaire.</a:t>
                      </a:r>
                    </a:p>
                  </a:txBody>
                  <a:tcPr anchor="ctr"/>
                </a:tc>
                <a:tc>
                  <a:txBody>
                    <a:bodyPr/>
                    <a:lstStyle/>
                    <a:p>
                      <a:pPr algn="ctr"/>
                      <a:r>
                        <a:rPr lang="en-GB" sz="1200" dirty="0"/>
                        <a:t>Monday</a:t>
                      </a:r>
                    </a:p>
                  </a:txBody>
                  <a:tcPr anchor="ctr"/>
                </a:tc>
                <a:extLst>
                  <a:ext uri="{0D108BD9-81ED-4DB2-BD59-A6C34878D82A}">
                    <a16:rowId xmlns:a16="http://schemas.microsoft.com/office/drawing/2014/main" val="496022378"/>
                  </a:ext>
                </a:extLst>
              </a:tr>
            </a:tbl>
          </a:graphicData>
        </a:graphic>
      </p:graphicFrame>
      <p:sp>
        <p:nvSpPr>
          <p:cNvPr id="5" name="Content Placeholder 2">
            <a:extLst>
              <a:ext uri="{FF2B5EF4-FFF2-40B4-BE49-F238E27FC236}">
                <a16:creationId xmlns:a16="http://schemas.microsoft.com/office/drawing/2014/main" id="{8267BDE7-058D-D066-5C2E-FCCF56033ACE}"/>
              </a:ext>
            </a:extLst>
          </p:cNvPr>
          <p:cNvSpPr txBox="1">
            <a:spLocks/>
          </p:cNvSpPr>
          <p:nvPr/>
        </p:nvSpPr>
        <p:spPr>
          <a:xfrm>
            <a:off x="517973" y="5174636"/>
            <a:ext cx="11156053" cy="1193883"/>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2"/>
              </a:buClr>
              <a:buFont typeface="Courier New" panose="02070309020205020404" pitchFamily="49" charset="0"/>
              <a:buChar char="o"/>
            </a:pPr>
            <a:r>
              <a:rPr lang="en-GB" sz="1200" dirty="0"/>
              <a:t>Please ensure that DBS and local checks are provided in plenty of time to allow mailings to be sent on time. </a:t>
            </a:r>
          </a:p>
          <a:p>
            <a:pPr marL="285750" indent="-285750">
              <a:buClr>
                <a:schemeClr val="tx2"/>
              </a:buClr>
              <a:buFont typeface="Courier New" panose="02070309020205020404" pitchFamily="49" charset="0"/>
              <a:buChar char="o"/>
            </a:pPr>
            <a:r>
              <a:rPr lang="en-GB" sz="1200" dirty="0"/>
              <a:t>Trusts will need to work alongside their approved contractors to agree on dates to complete these checks before the start of fieldwork. </a:t>
            </a:r>
          </a:p>
          <a:p>
            <a:pPr marL="628650" lvl="1" indent="-285750">
              <a:buFont typeface="Courier New" panose="02070309020205020404" pitchFamily="49" charset="0"/>
              <a:buChar char="o"/>
            </a:pPr>
            <a:r>
              <a:rPr lang="en-GB" sz="1200" dirty="0"/>
              <a:t>DBS and local checks will be covered in additional detail soon. </a:t>
            </a:r>
          </a:p>
        </p:txBody>
      </p:sp>
    </p:spTree>
    <p:extLst>
      <p:ext uri="{BB962C8B-B14F-4D97-AF65-F5344CB8AC3E}">
        <p14:creationId xmlns:p14="http://schemas.microsoft.com/office/powerpoint/2010/main" val="4192577724"/>
      </p:ext>
    </p:extLst>
  </p:cSld>
  <p:clrMapOvr>
    <a:masterClrMapping/>
  </p:clrMapOvr>
</p:sld>
</file>

<file path=ppt/theme/theme1.xml><?xml version="1.0" encoding="utf-8"?>
<a:theme xmlns:a="http://schemas.openxmlformats.org/drawingml/2006/main" name="Picker">
  <a:themeElements>
    <a:clrScheme name="Survey Coordination Centre">
      <a:dk1>
        <a:srgbClr val="4A4A49"/>
      </a:dk1>
      <a:lt1>
        <a:srgbClr val="FFFFFF"/>
      </a:lt1>
      <a:dk2>
        <a:srgbClr val="007B4E"/>
      </a:dk2>
      <a:lt2>
        <a:srgbClr val="1E445C"/>
      </a:lt2>
      <a:accent1>
        <a:srgbClr val="007B4E"/>
      </a:accent1>
      <a:accent2>
        <a:srgbClr val="1E445C"/>
      </a:accent2>
      <a:accent3>
        <a:srgbClr val="8A2700"/>
      </a:accent3>
      <a:accent4>
        <a:srgbClr val="954F72"/>
      </a:accent4>
      <a:accent5>
        <a:srgbClr val="4A4A49"/>
      </a:accent5>
      <a:accent6>
        <a:srgbClr val="9D9E9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C powerpoint v1 2" id="{723BAC71-5429-45AD-A892-B6FA2CFAEF71}" vid="{56C44EA5-0E68-45F8-809C-7AF87142F5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UI/customUI14.xml><?xml version="1.0" encoding="utf-8"?>
<customUI xmlns="http://schemas.microsoft.com/office/2009/07/customui">
  <ribbon startFromScratch="false">
    <tabs>
      <tab idMso="TabDesign" visible="false"/>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97441b-d3fe-4788-8629-aff52d38f515">
      <Terms xmlns="http://schemas.microsoft.com/office/infopath/2007/PartnerControls"/>
    </lcf76f155ced4ddcb4097134ff3c332f>
    <TaxCatchAll xmlns="1d162527-c308-4a98-98b8-9e726c57dd8b" xsi:nil="true"/>
    <Date2 xmlns="c497441b-d3fe-4788-8629-aff52d38f5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d766374382fb2b0d5ebf6ac17fb33b5a">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7027695b6a702e37fc364bfea0665267"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97550-199E-4C76-B365-E92A60FBD47E}">
  <ds:schemaRefs>
    <ds:schemaRef ds:uri="http://schemas.microsoft.com/sharepoint/v3/contenttype/forms"/>
  </ds:schemaRefs>
</ds:datastoreItem>
</file>

<file path=customXml/itemProps2.xml><?xml version="1.0" encoding="utf-8"?>
<ds:datastoreItem xmlns:ds="http://schemas.openxmlformats.org/officeDocument/2006/customXml" ds:itemID="{FDA4C212-6214-4584-9BB9-C191D08CA82E}">
  <ds:schemaRefs>
    <ds:schemaRef ds:uri="http://schemas.microsoft.com/office/2006/metadata/properties"/>
    <ds:schemaRef ds:uri="http://schemas.microsoft.com/office/infopath/2007/PartnerControls"/>
    <ds:schemaRef ds:uri="74f68ddb-d01d-416a-a182-e23d2bb6af81"/>
    <ds:schemaRef ds:uri="9bdeb251-9ec1-465c-93f5-125537cb15dd"/>
    <ds:schemaRef ds:uri="c497441b-d3fe-4788-8629-aff52d38f515"/>
    <ds:schemaRef ds:uri="1d162527-c308-4a98-98b8-9e726c57dd8b"/>
  </ds:schemaRefs>
</ds:datastoreItem>
</file>

<file path=customXml/itemProps3.xml><?xml version="1.0" encoding="utf-8"?>
<ds:datastoreItem xmlns:ds="http://schemas.openxmlformats.org/officeDocument/2006/customXml" ds:itemID="{19283812-4668-4B1B-9849-268FA272E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SCC powerpoint v1 3</Template>
  <TotalTime>2178</TotalTime>
  <Words>4951</Words>
  <Application>Microsoft Office PowerPoint</Application>
  <PresentationFormat>Widescreen</PresentationFormat>
  <Paragraphs>448</Paragraphs>
  <Slides>37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Arial</vt:lpstr>
      <vt:lpstr>Calibri</vt:lpstr>
      <vt:lpstr>Courier New</vt:lpstr>
      <vt:lpstr>Wingdings</vt:lpstr>
      <vt:lpstr>Picker</vt:lpstr>
      <vt:lpstr>2025 Adult Inpatient Survey (IP25)</vt:lpstr>
      <vt:lpstr>Contents</vt:lpstr>
      <vt:lpstr>Overview of 2025 Adult Inpatient Survey (IP25)</vt:lpstr>
      <vt:lpstr>Overview of 2025 Adult Inpatient Survey (IP25)</vt:lpstr>
      <vt:lpstr>Sampling and contact approach</vt:lpstr>
      <vt:lpstr>Sampling: eligibility criteria (1)</vt:lpstr>
      <vt:lpstr>Sampling: eligibility criteria (2)</vt:lpstr>
      <vt:lpstr>Sampling: instructions</vt:lpstr>
      <vt:lpstr>Contact approach</vt:lpstr>
      <vt:lpstr>Potential sampling errors</vt:lpstr>
      <vt:lpstr>Sample errors and how to avoid them</vt:lpstr>
      <vt:lpstr>Sample Declaration Form</vt:lpstr>
      <vt:lpstr>Patient facing materials</vt:lpstr>
      <vt:lpstr>Patient communication: updates</vt:lpstr>
      <vt:lpstr>Other survey materials: publicity toolkit</vt:lpstr>
      <vt:lpstr>Accessibility options</vt:lpstr>
      <vt:lpstr>Questionnaire development: survey questions</vt:lpstr>
      <vt:lpstr>Development process for IP25</vt:lpstr>
      <vt:lpstr>Online survey: updates for 2025</vt:lpstr>
      <vt:lpstr>Questions updated for 2025</vt:lpstr>
      <vt:lpstr>Questions removed for 2025</vt:lpstr>
      <vt:lpstr>Data protection and Section 251 requirements</vt:lpstr>
      <vt:lpstr>General Data Protection Regulation (GDPR) &amp; National Data Opt-Out Programme</vt:lpstr>
      <vt:lpstr>Section 251 requirements</vt:lpstr>
      <vt:lpstr>Demographic Batch Service (DBS) checks</vt:lpstr>
      <vt:lpstr>DBS checks</vt:lpstr>
      <vt:lpstr>Instruction manuals</vt:lpstr>
      <vt:lpstr>Survey Handbook</vt:lpstr>
      <vt:lpstr>Sampling Instructions</vt:lpstr>
      <vt:lpstr>Other documents</vt:lpstr>
      <vt:lpstr>Useful NPSP instruction documents</vt:lpstr>
      <vt:lpstr>Entering fieldwork</vt:lpstr>
      <vt:lpstr>Entering fieldwork early / on time</vt:lpstr>
      <vt:lpstr>Key dates</vt:lpstr>
      <vt:lpstr>Key dates</vt:lpstr>
      <vt:lpstr>Any other points for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Symone Allijohn</dc:creator>
  <cp:lastModifiedBy>Symone Allijohn</cp:lastModifiedBy>
  <cp:revision>106</cp:revision>
  <dcterms:created xsi:type="dcterms:W3CDTF">2025-07-15T07:53:32Z</dcterms:created>
  <dcterms:modified xsi:type="dcterms:W3CDTF">2025-11-13T15:57:27Z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